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notesMasterIdLst>
    <p:notesMasterId r:id="rId15"/>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notesMaster" Target="notesMasters/notesMaster1.xml"/><Relationship Id="rId16" Type="http://schemas.openxmlformats.org/officeDocument/2006/relationships/presProps" Target="presProps.xml"/><Relationship Id="rId17" Type="http://schemas.openxmlformats.org/officeDocument/2006/relationships/viewProps" Target="viewProps.xml"/><Relationship Id="rId18" Type="http://schemas.openxmlformats.org/officeDocument/2006/relationships/theme" Target="theme/theme1.xml"/><Relationship Id="rId19" Type="http://schemas.openxmlformats.org/officeDocument/2006/relationships/tableStyles" Target="tableStyles.xml"/></Relationships>
</file>

<file path=ppt/media/>
</file>

<file path=ppt/media/image-1-1.png>
</file>

<file path=ppt/media/image-1-2.png>
</file>

<file path=ppt/media/image-1-3.png>
</file>

<file path=ppt/media/image-1-4.png>
</file>

<file path=ppt/media/image-10-1.png>
</file>

<file path=ppt/media/image-10-2.png>
</file>

<file path=ppt/media/image-10-3.png>
</file>

<file path=ppt/media/image-11-1.png>
</file>

<file path=ppt/media/image-11-2.png>
</file>

<file path=ppt/media/image-11-3.png>
</file>

<file path=ppt/media/image-12-1.png>
</file>

<file path=ppt/media/image-12-2.png>
</file>

<file path=ppt/media/image-12-3.png>
</file>

<file path=ppt/media/image-12-4.png>
</file>

<file path=ppt/media/image-12-5.png>
</file>

<file path=ppt/media/image-12-6.png>
</file>

<file path=ppt/media/image-13-1.png>
</file>

<file path=ppt/media/image-13-2.png>
</file>

<file path=ppt/media/image-13-3.png>
</file>

<file path=ppt/media/image-2-1.png>
</file>

<file path=ppt/media/image-2-2.png>
</file>

<file path=ppt/media/image-2-3.png>
</file>

<file path=ppt/media/image-3-1.png>
</file>

<file path=ppt/media/image-3-2.png>
</file>

<file path=ppt/media/image-3-3.png>
</file>

<file path=ppt/media/image-3-4.png>
</file>

<file path=ppt/media/image-3-5.png>
</file>

<file path=ppt/media/image-4-1.png>
</file>

<file path=ppt/media/image-4-2.png>
</file>

<file path=ppt/media/image-4-3.png>
</file>

<file path=ppt/media/image-5-1.png>
</file>

<file path=ppt/media/image-5-2.png>
</file>

<file path=ppt/media/image-5-3.png>
</file>

<file path=ppt/media/image-6-1.png>
</file>

<file path=ppt/media/image-6-2.png>
</file>

<file path=ppt/media/image-6-3.png>
</file>

<file path=ppt/media/image-6-4.png>
</file>

<file path=ppt/media/image-6-5.png>
</file>

<file path=ppt/media/image-7-1.png>
</file>

<file path=ppt/media/image-7-2.png>
</file>

<file path=ppt/media/image-7-3.png>
</file>

<file path=ppt/media/image-8-1.png>
</file>

<file path=ppt/media/image-8-2.png>
</file>

<file path=ppt/media/image-8-3.png>
</file>

<file path=ppt/media/image-9-1.png>
</file>

<file path=ppt/media/image-9-2.png>
</file>

<file path=ppt/media/image-9-3.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4" Type="http://schemas.openxmlformats.org/officeDocument/2006/relationships/image" Target="../media/image-1-4.png"/><Relationship Id="rId6" Type="http://schemas.openxmlformats.org/officeDocument/2006/relationships/slideLayout" Target="../slideLayouts/slideLayout1.xml"/><Relationship Id="rId7"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10-1.png"/><Relationship Id="rId2" Type="http://schemas.openxmlformats.org/officeDocument/2006/relationships/image" Target="../media/image-10-2.png"/><Relationship Id="rId3" Type="http://schemas.openxmlformats.org/officeDocument/2006/relationships/image" Target="../media/image-10-3.png"/><Relationship Id="rId5" Type="http://schemas.openxmlformats.org/officeDocument/2006/relationships/slideLayout" Target="../slideLayouts/slideLayout1.xml"/><Relationship Id="rId6"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11-1.png"/><Relationship Id="rId2" Type="http://schemas.openxmlformats.org/officeDocument/2006/relationships/image" Target="../media/image-11-2.png"/><Relationship Id="rId3" Type="http://schemas.openxmlformats.org/officeDocument/2006/relationships/image" Target="../media/image-11-3.png"/><Relationship Id="rId5" Type="http://schemas.openxmlformats.org/officeDocument/2006/relationships/slideLayout" Target="../slideLayouts/slideLayout1.xml"/><Relationship Id="rId6"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7" Type="http://schemas.openxmlformats.org/officeDocument/2006/relationships/hyperlink" Target="https://gamma.app" TargetMode="External"/><Relationship Id="rId1" Type="http://schemas.openxmlformats.org/officeDocument/2006/relationships/image" Target="../media/image-12-1.png"/><Relationship Id="rId2" Type="http://schemas.openxmlformats.org/officeDocument/2006/relationships/image" Target="../media/image-12-2.png"/><Relationship Id="rId3" Type="http://schemas.openxmlformats.org/officeDocument/2006/relationships/image" Target="../media/image-12-3.png"/><Relationship Id="rId4" Type="http://schemas.openxmlformats.org/officeDocument/2006/relationships/image" Target="../media/image-12-4.png"/><Relationship Id="rId5" Type="http://schemas.openxmlformats.org/officeDocument/2006/relationships/image" Target="../media/image-12-5.png"/><Relationship Id="rId6" Type="http://schemas.openxmlformats.org/officeDocument/2006/relationships/image" Target="../media/image-12-6.png"/><Relationship Id="rId8" Type="http://schemas.openxmlformats.org/officeDocument/2006/relationships/slideLayout" Target="../slideLayouts/slideLayout1.xml"/><Relationship Id="rId9"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13-1.png"/><Relationship Id="rId2" Type="http://schemas.openxmlformats.org/officeDocument/2006/relationships/image" Target="../media/image-13-2.png"/><Relationship Id="rId3" Type="http://schemas.openxmlformats.org/officeDocument/2006/relationships/image" Target="../media/image-13-3.png"/><Relationship Id="rId5" Type="http://schemas.openxmlformats.org/officeDocument/2006/relationships/slideLayout" Target="../slideLayouts/slideLayout1.xml"/><Relationship Id="rId6"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5" Type="http://schemas.openxmlformats.org/officeDocument/2006/relationships/slideLayout" Target="../slideLayouts/slideLayout1.xml"/><Relationship Id="rId6"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6"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4" Type="http://schemas.openxmlformats.org/officeDocument/2006/relationships/image" Target="../media/image-3-4.png"/><Relationship Id="rId5" Type="http://schemas.openxmlformats.org/officeDocument/2006/relationships/image" Target="../media/image-3-5.png"/><Relationship Id="rId7" Type="http://schemas.openxmlformats.org/officeDocument/2006/relationships/slideLayout" Target="../slideLayouts/slideLayout1.xml"/><Relationship Id="rId8"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5" Type="http://schemas.openxmlformats.org/officeDocument/2006/relationships/slideLayout" Target="../slideLayouts/slideLayout1.xml"/><Relationship Id="rId6"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5" Type="http://schemas.openxmlformats.org/officeDocument/2006/relationships/slideLayout" Target="../slideLayouts/slideLayout1.xml"/><Relationship Id="rId6"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6"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image" Target="../media/image-6-5.png"/><Relationship Id="rId7" Type="http://schemas.openxmlformats.org/officeDocument/2006/relationships/slideLayout" Target="../slideLayouts/slideLayout1.xml"/><Relationship Id="rId8"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5" Type="http://schemas.openxmlformats.org/officeDocument/2006/relationships/slideLayout" Target="../slideLayouts/slideLayout1.xml"/><Relationship Id="rId6"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5" Type="http://schemas.openxmlformats.org/officeDocument/2006/relationships/slideLayout" Target="../slideLayouts/slideLayout1.xml"/><Relationship Id="rId6"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5" Type="http://schemas.openxmlformats.org/officeDocument/2006/relationships/slideLayout" Target="../slideLayouts/slideLayout1.xml"/><Relationship Id="rId6"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r>
          <p:cNvPicPr>
            <a:picLocks noChangeAspect="1"/>
          </p:cNvPicPr>
          <p:nvPr/>
        </p:nvPicPr>
        <p:blipFill>
          <a:blip r:embed="rId2"/>
          <a:stretch>
            <a:fillRect/>
          </a:stretch>
        </p:blipFill>
        <p:spPr>
          <a:xfrm>
            <a:off x="0" y="0"/>
            <a:ext cx="5486400" cy="8229600"/>
          </a:xfrm>
          <a:prstGeom prst="rect">
            <a:avLst/>
          </a:prstGeom>
        </p:spPr>
      </p:pic>
      <p:sp>
        <p:nvSpPr>
          <p:cNvPr id="5" name="Text 1"/>
          <p:cNvSpPr/>
          <p:nvPr/>
        </p:nvSpPr>
        <p:spPr>
          <a:xfrm>
            <a:off x="6319599" y="2087285"/>
            <a:ext cx="7477601" cy="3332798"/>
          </a:xfrm>
          <a:prstGeom prst="rect">
            <a:avLst/>
          </a:prstGeom>
          <a:noFill/>
          <a:ln/>
        </p:spPr>
        <p:txBody>
          <a:bodyPr wrap="square" rtlCol="0" anchor="t"/>
          <a:lstStyle/>
          <a:p>
            <a:pPr indent="0" marL="0">
              <a:lnSpc>
                <a:spcPts val="6561"/>
              </a:lnSpc>
              <a:buNone/>
            </a:pPr>
            <a:r>
              <a:rPr lang="en-US" sz="5249" b="1" spc="-105" kern="0" dirty="0">
                <a:solidFill>
                  <a:srgbClr val="FF75D3"/>
                </a:solidFill>
                <a:latin typeface="adonis-web" pitchFamily="34" charset="0"/>
                <a:ea typeface="adonis-web" pitchFamily="34" charset="-122"/>
                <a:cs typeface="adonis-web" pitchFamily="34" charset="-120"/>
              </a:rPr>
              <a:t>Artırılmış gerçeklik tekniklerini kullanarak çocuklara sayıları öğretmek</a:t>
            </a:r>
            <a:endParaRPr lang="en-US" sz="5249" dirty="0"/>
          </a:p>
        </p:txBody>
      </p:sp>
      <p:sp>
        <p:nvSpPr>
          <p:cNvPr id="6" name="Shape 2"/>
          <p:cNvSpPr/>
          <p:nvPr/>
        </p:nvSpPr>
        <p:spPr>
          <a:xfrm>
            <a:off x="6319599" y="5770007"/>
            <a:ext cx="355402" cy="355402"/>
          </a:xfrm>
          <a:prstGeom prst="roundRect">
            <a:avLst>
              <a:gd name="adj" fmla="val 25726039"/>
            </a:avLst>
          </a:prstGeom>
          <a:noFill/>
          <a:ln w="7620">
            <a:solidFill>
              <a:srgbClr val="FFFFFF"/>
            </a:solidFill>
            <a:prstDash val="solid"/>
          </a:ln>
        </p:spPr>
      </p:sp>
      <p:pic>
        <p:nvPicPr>
          <p:cNvPr id="7" name="Image 2" descr="preencoded.png">    </p:cNvPr>
          <p:cNvPicPr>
            <a:picLocks noChangeAspect="1"/>
          </p:cNvPicPr>
          <p:nvPr/>
        </p:nvPicPr>
        <p:blipFill>
          <a:blip r:embed="rId3"/>
          <a:stretch>
            <a:fillRect/>
          </a:stretch>
        </p:blipFill>
        <p:spPr>
          <a:xfrm>
            <a:off x="6327219" y="5777627"/>
            <a:ext cx="340162" cy="340162"/>
          </a:xfrm>
          <a:prstGeom prst="rect">
            <a:avLst/>
          </a:prstGeom>
        </p:spPr>
      </p:pic>
      <p:sp>
        <p:nvSpPr>
          <p:cNvPr id="8" name="Text 3"/>
          <p:cNvSpPr/>
          <p:nvPr/>
        </p:nvSpPr>
        <p:spPr>
          <a:xfrm>
            <a:off x="6786086" y="5753338"/>
            <a:ext cx="2256234" cy="388858"/>
          </a:xfrm>
          <a:prstGeom prst="rect">
            <a:avLst/>
          </a:prstGeom>
          <a:noFill/>
          <a:ln/>
        </p:spPr>
        <p:txBody>
          <a:bodyPr wrap="none" rtlCol="0" anchor="t"/>
          <a:lstStyle/>
          <a:p>
            <a:pPr algn="l" indent="0" marL="0">
              <a:lnSpc>
                <a:spcPts val="3062"/>
              </a:lnSpc>
              <a:buNone/>
            </a:pPr>
            <a:r>
              <a:rPr lang="en-US" sz="2187" b="1" spc="-35" kern="0" dirty="0">
                <a:solidFill>
                  <a:srgbClr val="272525"/>
                </a:solidFill>
                <a:latin typeface="Source Sans Pro" pitchFamily="34" charset="0"/>
                <a:ea typeface="Source Sans Pro" pitchFamily="34" charset="-122"/>
                <a:cs typeface="Source Sans Pro" pitchFamily="34" charset="-120"/>
              </a:rPr>
              <a:t>by ELİF ALHUSSEIN</a:t>
            </a:r>
            <a:endParaRPr lang="en-US" sz="2187" dirty="0"/>
          </a:p>
        </p:txBody>
      </p:sp>
      <p:pic>
        <p:nvPicPr>
          <p:cNvPr id="9"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348389" y="1853089"/>
            <a:ext cx="9933503" cy="1388745"/>
          </a:xfrm>
          <a:prstGeom prst="rect">
            <a:avLst/>
          </a:prstGeom>
          <a:noFill/>
          <a:ln/>
        </p:spPr>
        <p:txBody>
          <a:bodyPr wrap="square" rtlCol="0" anchor="t"/>
          <a:lstStyle/>
          <a:p>
            <a:pPr indent="0" marL="0">
              <a:lnSpc>
                <a:spcPts val="5468"/>
              </a:lnSpc>
              <a:buNone/>
            </a:pPr>
            <a:r>
              <a:rPr lang="en-US" sz="4374" b="1" spc="-87" kern="0" dirty="0">
                <a:solidFill>
                  <a:srgbClr val="FF75D3"/>
                </a:solidFill>
                <a:latin typeface="adonis-web" pitchFamily="34" charset="0"/>
                <a:ea typeface="adonis-web" pitchFamily="34" charset="-122"/>
                <a:cs typeface="adonis-web" pitchFamily="34" charset="-120"/>
              </a:rPr>
              <a:t>Rakamları görünce ortaya çıkacak 3 boyutlu görüntüler</a:t>
            </a:r>
            <a:endParaRPr lang="en-US" sz="4374" dirty="0"/>
          </a:p>
        </p:txBody>
      </p:sp>
      <p:pic>
        <p:nvPicPr>
          <p:cNvPr id="5" name="Image 1" descr="preencoded.png">    </p:cNvPr>
          <p:cNvPicPr>
            <a:picLocks noChangeAspect="1"/>
          </p:cNvPicPr>
          <p:nvPr/>
        </p:nvPicPr>
        <p:blipFill>
          <a:blip r:embed="rId2"/>
          <a:stretch>
            <a:fillRect/>
          </a:stretch>
        </p:blipFill>
        <p:spPr>
          <a:xfrm>
            <a:off x="2348389" y="3686175"/>
            <a:ext cx="9933503" cy="2690217"/>
          </a:xfrm>
          <a:prstGeom prst="rect">
            <a:avLst/>
          </a:prstGeom>
        </p:spPr>
      </p:pic>
      <p:pic>
        <p:nvPicPr>
          <p:cNvPr id="6"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3402568" y="481370"/>
            <a:ext cx="3766780" cy="546854"/>
          </a:xfrm>
          <a:prstGeom prst="rect">
            <a:avLst/>
          </a:prstGeom>
          <a:noFill/>
          <a:ln/>
        </p:spPr>
        <p:txBody>
          <a:bodyPr wrap="none" rtlCol="0" anchor="t"/>
          <a:lstStyle/>
          <a:p>
            <a:pPr indent="0" marL="0">
              <a:lnSpc>
                <a:spcPts val="4307"/>
              </a:lnSpc>
              <a:buNone/>
            </a:pPr>
            <a:r>
              <a:rPr lang="en-US" sz="3446" b="1" spc="-69" kern="0" dirty="0">
                <a:solidFill>
                  <a:srgbClr val="FF75D3"/>
                </a:solidFill>
                <a:latin typeface="adonis-web" pitchFamily="34" charset="0"/>
                <a:ea typeface="adonis-web" pitchFamily="34" charset="-122"/>
                <a:cs typeface="adonis-web" pitchFamily="34" charset="-120"/>
              </a:rPr>
              <a:t>Uygulamanın sonucu</a:t>
            </a:r>
            <a:endParaRPr lang="en-US" sz="3446" dirty="0"/>
          </a:p>
        </p:txBody>
      </p:sp>
      <p:pic>
        <p:nvPicPr>
          <p:cNvPr id="5" name="Image 1" descr="preencoded.png">    </p:cNvPr>
          <p:cNvPicPr>
            <a:picLocks noChangeAspect="1"/>
          </p:cNvPicPr>
          <p:nvPr/>
        </p:nvPicPr>
        <p:blipFill>
          <a:blip r:embed="rId2"/>
          <a:stretch>
            <a:fillRect/>
          </a:stretch>
        </p:blipFill>
        <p:spPr>
          <a:xfrm>
            <a:off x="3402568" y="1378268"/>
            <a:ext cx="6369844" cy="6369844"/>
          </a:xfrm>
          <a:prstGeom prst="rect">
            <a:avLst/>
          </a:prstGeom>
        </p:spPr>
      </p:pic>
      <p:pic>
        <p:nvPicPr>
          <p:cNvPr id="6"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r>
          <p:cNvPicPr>
            <a:picLocks noChangeAspect="1"/>
          </p:cNvPicPr>
          <p:nvPr/>
        </p:nvPicPr>
        <p:blipFill>
          <a:blip r:embed="rId2"/>
          <a:stretch>
            <a:fillRect/>
          </a:stretch>
        </p:blipFill>
        <p:spPr>
          <a:xfrm>
            <a:off x="10972800" y="0"/>
            <a:ext cx="3657600" cy="8229600"/>
          </a:xfrm>
          <a:prstGeom prst="rect">
            <a:avLst/>
          </a:prstGeom>
        </p:spPr>
      </p:pic>
      <p:sp>
        <p:nvSpPr>
          <p:cNvPr id="5" name="Text 1"/>
          <p:cNvSpPr/>
          <p:nvPr/>
        </p:nvSpPr>
        <p:spPr>
          <a:xfrm>
            <a:off x="833199" y="934760"/>
            <a:ext cx="5268992" cy="694373"/>
          </a:xfrm>
          <a:prstGeom prst="rect">
            <a:avLst/>
          </a:prstGeom>
          <a:noFill/>
          <a:ln/>
        </p:spPr>
        <p:txBody>
          <a:bodyPr wrap="none" rtlCol="0" anchor="t"/>
          <a:lstStyle/>
          <a:p>
            <a:pPr indent="0" marL="0">
              <a:lnSpc>
                <a:spcPts val="5468"/>
              </a:lnSpc>
              <a:buNone/>
            </a:pPr>
            <a:r>
              <a:rPr lang="en-US" sz="4374" b="1" spc="-87" kern="0" dirty="0">
                <a:solidFill>
                  <a:srgbClr val="FF75D3"/>
                </a:solidFill>
                <a:latin typeface="adonis-web" pitchFamily="34" charset="0"/>
                <a:ea typeface="adonis-web" pitchFamily="34" charset="-122"/>
                <a:cs typeface="adonis-web" pitchFamily="34" charset="-120"/>
              </a:rPr>
              <a:t>Projenin Geliştirmeleri</a:t>
            </a:r>
            <a:endParaRPr lang="en-US" sz="4374" dirty="0"/>
          </a:p>
        </p:txBody>
      </p:sp>
      <p:pic>
        <p:nvPicPr>
          <p:cNvPr id="6" name="Image 2" descr="preencoded.png">    </p:cNvPr>
          <p:cNvPicPr>
            <a:picLocks noChangeAspect="1"/>
          </p:cNvPicPr>
          <p:nvPr/>
        </p:nvPicPr>
        <p:blipFill>
          <a:blip r:embed="rId3"/>
          <a:stretch>
            <a:fillRect/>
          </a:stretch>
        </p:blipFill>
        <p:spPr>
          <a:xfrm>
            <a:off x="833199" y="1962388"/>
            <a:ext cx="1110972" cy="1777484"/>
          </a:xfrm>
          <a:prstGeom prst="rect">
            <a:avLst/>
          </a:prstGeom>
        </p:spPr>
      </p:pic>
      <p:sp>
        <p:nvSpPr>
          <p:cNvPr id="7" name="Text 2"/>
          <p:cNvSpPr/>
          <p:nvPr/>
        </p:nvSpPr>
        <p:spPr>
          <a:xfrm>
            <a:off x="2277428" y="2184559"/>
            <a:ext cx="3053953" cy="347186"/>
          </a:xfrm>
          <a:prstGeom prst="rect">
            <a:avLst/>
          </a:prstGeom>
          <a:noFill/>
          <a:ln/>
        </p:spPr>
        <p:txBody>
          <a:bodyPr wrap="none" rtlCol="0" anchor="t"/>
          <a:lstStyle/>
          <a:p>
            <a:pPr algn="l" indent="0" marL="0">
              <a:lnSpc>
                <a:spcPts val="2734"/>
              </a:lnSpc>
              <a:buNone/>
            </a:pPr>
            <a:r>
              <a:rPr lang="en-US" sz="2187" b="1" spc="-44" kern="0" dirty="0">
                <a:solidFill>
                  <a:srgbClr val="272525"/>
                </a:solidFill>
                <a:latin typeface="adonis-web" pitchFamily="34" charset="0"/>
                <a:ea typeface="adonis-web" pitchFamily="34" charset="-122"/>
                <a:cs typeface="adonis-web" pitchFamily="34" charset="-120"/>
              </a:rPr>
              <a:t>Yeni Modüllerin Eklenmesi</a:t>
            </a:r>
            <a:endParaRPr lang="en-US" sz="2187" dirty="0"/>
          </a:p>
        </p:txBody>
      </p:sp>
      <p:sp>
        <p:nvSpPr>
          <p:cNvPr id="8" name="Text 3"/>
          <p:cNvSpPr/>
          <p:nvPr/>
        </p:nvSpPr>
        <p:spPr>
          <a:xfrm>
            <a:off x="2277428" y="2664976"/>
            <a:ext cx="7862173" cy="710803"/>
          </a:xfrm>
          <a:prstGeom prst="rect">
            <a:avLst/>
          </a:prstGeom>
          <a:noFill/>
          <a:ln/>
        </p:spPr>
        <p:txBody>
          <a:bodyPr wrap="square" rtlCol="0" anchor="t"/>
          <a:lstStyle/>
          <a:p>
            <a:pPr algn="l" indent="0" marL="0">
              <a:lnSpc>
                <a:spcPts val="2799"/>
              </a:lnSpc>
              <a:buNone/>
            </a:pPr>
            <a:r>
              <a:rPr lang="en-US" sz="1750" spc="-35" kern="0" dirty="0">
                <a:solidFill>
                  <a:srgbClr val="272525"/>
                </a:solidFill>
                <a:latin typeface="Source Sans Pro" pitchFamily="34" charset="0"/>
                <a:ea typeface="Source Sans Pro" pitchFamily="34" charset="-122"/>
                <a:cs typeface="Source Sans Pro" pitchFamily="34" charset="-120"/>
              </a:rPr>
              <a:t>Çocukların uygulamayla etkileşim kurabilmesi için sayı adlarının telaffuz seslerinin eklenmesi tercih edilir.</a:t>
            </a:r>
            <a:endParaRPr lang="en-US" sz="1750" dirty="0"/>
          </a:p>
        </p:txBody>
      </p:sp>
      <p:pic>
        <p:nvPicPr>
          <p:cNvPr id="9" name="Image 3" descr="preencoded.png">    </p:cNvPr>
          <p:cNvPicPr>
            <a:picLocks noChangeAspect="1"/>
          </p:cNvPicPr>
          <p:nvPr/>
        </p:nvPicPr>
        <p:blipFill>
          <a:blip r:embed="rId4"/>
          <a:stretch>
            <a:fillRect/>
          </a:stretch>
        </p:blipFill>
        <p:spPr>
          <a:xfrm>
            <a:off x="833199" y="3739872"/>
            <a:ext cx="1110972" cy="1777484"/>
          </a:xfrm>
          <a:prstGeom prst="rect">
            <a:avLst/>
          </a:prstGeom>
        </p:spPr>
      </p:pic>
      <p:sp>
        <p:nvSpPr>
          <p:cNvPr id="10" name="Text 4"/>
          <p:cNvSpPr/>
          <p:nvPr/>
        </p:nvSpPr>
        <p:spPr>
          <a:xfrm>
            <a:off x="2277428" y="3962043"/>
            <a:ext cx="3555444" cy="347186"/>
          </a:xfrm>
          <a:prstGeom prst="rect">
            <a:avLst/>
          </a:prstGeom>
          <a:noFill/>
          <a:ln/>
        </p:spPr>
        <p:txBody>
          <a:bodyPr wrap="none" rtlCol="0" anchor="t"/>
          <a:lstStyle/>
          <a:p>
            <a:pPr algn="l" indent="0" marL="0">
              <a:lnSpc>
                <a:spcPts val="2734"/>
              </a:lnSpc>
              <a:buNone/>
            </a:pPr>
            <a:r>
              <a:rPr lang="en-US" sz="2187" b="1" spc="-44" kern="0" dirty="0">
                <a:solidFill>
                  <a:srgbClr val="272525"/>
                </a:solidFill>
                <a:latin typeface="adonis-web" pitchFamily="34" charset="0"/>
                <a:ea typeface="adonis-web" pitchFamily="34" charset="-122"/>
                <a:cs typeface="adonis-web" pitchFamily="34" charset="-120"/>
              </a:rPr>
              <a:t>Performans Değerlendirmeleri</a:t>
            </a:r>
            <a:endParaRPr lang="en-US" sz="2187" dirty="0"/>
          </a:p>
        </p:txBody>
      </p:sp>
      <p:sp>
        <p:nvSpPr>
          <p:cNvPr id="11" name="Text 5"/>
          <p:cNvSpPr/>
          <p:nvPr/>
        </p:nvSpPr>
        <p:spPr>
          <a:xfrm>
            <a:off x="2277428" y="4442460"/>
            <a:ext cx="7862173" cy="355402"/>
          </a:xfrm>
          <a:prstGeom prst="rect">
            <a:avLst/>
          </a:prstGeom>
          <a:noFill/>
          <a:ln/>
        </p:spPr>
        <p:txBody>
          <a:bodyPr wrap="none" rtlCol="0" anchor="t"/>
          <a:lstStyle/>
          <a:p>
            <a:pPr algn="l" indent="0" marL="0">
              <a:lnSpc>
                <a:spcPts val="2799"/>
              </a:lnSpc>
              <a:buNone/>
            </a:pPr>
            <a:r>
              <a:rPr lang="en-US" sz="1750" spc="-35" kern="0" dirty="0">
                <a:solidFill>
                  <a:srgbClr val="272525"/>
                </a:solidFill>
                <a:latin typeface="Source Sans Pro" pitchFamily="34" charset="0"/>
                <a:ea typeface="Source Sans Pro" pitchFamily="34" charset="-122"/>
                <a:cs typeface="Source Sans Pro" pitchFamily="34" charset="-120"/>
              </a:rPr>
              <a:t>Okutma kolaylığı için hedef görsellerin kalitesini artırın.</a:t>
            </a:r>
            <a:endParaRPr lang="en-US" sz="1750" dirty="0"/>
          </a:p>
        </p:txBody>
      </p:sp>
      <p:pic>
        <p:nvPicPr>
          <p:cNvPr id="12" name="Image 4" descr="preencoded.png">    </p:cNvPr>
          <p:cNvPicPr>
            <a:picLocks noChangeAspect="1"/>
          </p:cNvPicPr>
          <p:nvPr/>
        </p:nvPicPr>
        <p:blipFill>
          <a:blip r:embed="rId5"/>
          <a:stretch>
            <a:fillRect/>
          </a:stretch>
        </p:blipFill>
        <p:spPr>
          <a:xfrm>
            <a:off x="833199" y="5517356"/>
            <a:ext cx="1110972" cy="1777484"/>
          </a:xfrm>
          <a:prstGeom prst="rect">
            <a:avLst/>
          </a:prstGeom>
        </p:spPr>
      </p:pic>
      <p:sp>
        <p:nvSpPr>
          <p:cNvPr id="13" name="Text 6"/>
          <p:cNvSpPr/>
          <p:nvPr/>
        </p:nvSpPr>
        <p:spPr>
          <a:xfrm>
            <a:off x="2277428" y="5739527"/>
            <a:ext cx="2221944" cy="347186"/>
          </a:xfrm>
          <a:prstGeom prst="rect">
            <a:avLst/>
          </a:prstGeom>
          <a:noFill/>
          <a:ln/>
        </p:spPr>
        <p:txBody>
          <a:bodyPr wrap="none" rtlCol="0" anchor="t"/>
          <a:lstStyle/>
          <a:p>
            <a:pPr algn="l" indent="0" marL="0">
              <a:lnSpc>
                <a:spcPts val="2734"/>
              </a:lnSpc>
              <a:buNone/>
            </a:pPr>
            <a:r>
              <a:rPr lang="en-US" sz="2187" b="1" spc="-44" kern="0" dirty="0">
                <a:solidFill>
                  <a:srgbClr val="272525"/>
                </a:solidFill>
                <a:latin typeface="adonis-web" pitchFamily="34" charset="0"/>
                <a:ea typeface="adonis-web" pitchFamily="34" charset="-122"/>
                <a:cs typeface="adonis-web" pitchFamily="34" charset="-120"/>
              </a:rPr>
              <a:t>Kullanıcı deneyimi</a:t>
            </a:r>
            <a:endParaRPr lang="en-US" sz="2187" dirty="0"/>
          </a:p>
        </p:txBody>
      </p:sp>
      <p:sp>
        <p:nvSpPr>
          <p:cNvPr id="14" name="Text 7"/>
          <p:cNvSpPr/>
          <p:nvPr/>
        </p:nvSpPr>
        <p:spPr>
          <a:xfrm>
            <a:off x="2277428" y="6219944"/>
            <a:ext cx="7862173" cy="710803"/>
          </a:xfrm>
          <a:prstGeom prst="rect">
            <a:avLst/>
          </a:prstGeom>
          <a:noFill/>
          <a:ln/>
        </p:spPr>
        <p:txBody>
          <a:bodyPr wrap="square" rtlCol="0" anchor="t"/>
          <a:lstStyle/>
          <a:p>
            <a:pPr algn="l" indent="0" marL="0">
              <a:lnSpc>
                <a:spcPts val="2799"/>
              </a:lnSpc>
              <a:buNone/>
            </a:pPr>
            <a:r>
              <a:rPr lang="en-US" sz="1750" spc="-35" kern="0" dirty="0">
                <a:solidFill>
                  <a:srgbClr val="272525"/>
                </a:solidFill>
                <a:latin typeface="Source Sans Pro" pitchFamily="34" charset="0"/>
                <a:ea typeface="Source Sans Pro" pitchFamily="34" charset="-122"/>
                <a:cs typeface="Source Sans Pro" pitchFamily="34" charset="-120"/>
              </a:rPr>
              <a:t>Projeyi daha da geliştirip kullanım kolaylığı sağlayacak bir uygulama arayüzü yapmak mümkündür.</a:t>
            </a:r>
            <a:endParaRPr lang="en-US" sz="1750" dirty="0"/>
          </a:p>
        </p:txBody>
      </p:sp>
      <p:pic>
        <p:nvPicPr>
          <p:cNvPr id="15" name="Image 5" descr="preencoded.png">
            <a:hlinkClick r:id="rId7" tooltip=""/>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r>
          <p:cNvPicPr>
            <a:picLocks noChangeAspect="1"/>
          </p:cNvPicPr>
          <p:nvPr/>
        </p:nvPicPr>
        <p:blipFill>
          <a:blip r:embed="rId2"/>
          <a:stretch>
            <a:fillRect/>
          </a:stretch>
        </p:blipFill>
        <p:spPr>
          <a:xfrm>
            <a:off x="0" y="0"/>
            <a:ext cx="14630400" cy="2777490"/>
          </a:xfrm>
          <a:prstGeom prst="rect">
            <a:avLst/>
          </a:prstGeom>
        </p:spPr>
      </p:pic>
      <p:sp>
        <p:nvSpPr>
          <p:cNvPr id="5" name="Text 1"/>
          <p:cNvSpPr/>
          <p:nvPr/>
        </p:nvSpPr>
        <p:spPr>
          <a:xfrm>
            <a:off x="2348389" y="5086945"/>
            <a:ext cx="5332690" cy="833199"/>
          </a:xfrm>
          <a:prstGeom prst="rect">
            <a:avLst/>
          </a:prstGeom>
          <a:noFill/>
          <a:ln/>
        </p:spPr>
        <p:txBody>
          <a:bodyPr wrap="none" rtlCol="0" anchor="t"/>
          <a:lstStyle/>
          <a:p>
            <a:pPr indent="0" marL="0">
              <a:lnSpc>
                <a:spcPts val="6561"/>
              </a:lnSpc>
              <a:buNone/>
            </a:pPr>
            <a:r>
              <a:rPr lang="en-US" sz="5249" b="1" spc="-105" kern="0" dirty="0">
                <a:solidFill>
                  <a:srgbClr val="FF75D3"/>
                </a:solidFill>
                <a:latin typeface="adonis-web" pitchFamily="34" charset="0"/>
                <a:ea typeface="adonis-web" pitchFamily="34" charset="-122"/>
                <a:cs typeface="adonis-web" pitchFamily="34" charset="-120"/>
              </a:rPr>
              <a:t>Teşekkürler</a:t>
            </a:r>
            <a:endParaRPr lang="en-US" sz="5249" dirty="0"/>
          </a:p>
        </p:txBody>
      </p:sp>
      <p:pic>
        <p:nvPicPr>
          <p:cNvPr id="6"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r>
          <p:cNvPicPr>
            <a:picLocks noChangeAspect="1"/>
          </p:cNvPicPr>
          <p:nvPr/>
        </p:nvPicPr>
        <p:blipFill>
          <a:blip r:embed="rId2"/>
          <a:stretch>
            <a:fillRect/>
          </a:stretch>
        </p:blipFill>
        <p:spPr>
          <a:xfrm>
            <a:off x="9144000" y="0"/>
            <a:ext cx="5486400" cy="8229600"/>
          </a:xfrm>
          <a:prstGeom prst="rect">
            <a:avLst/>
          </a:prstGeom>
        </p:spPr>
      </p:pic>
      <p:sp>
        <p:nvSpPr>
          <p:cNvPr id="5" name="Text 1"/>
          <p:cNvSpPr/>
          <p:nvPr/>
        </p:nvSpPr>
        <p:spPr>
          <a:xfrm>
            <a:off x="833199" y="2581870"/>
            <a:ext cx="7477601" cy="1666399"/>
          </a:xfrm>
          <a:prstGeom prst="rect">
            <a:avLst/>
          </a:prstGeom>
          <a:noFill/>
          <a:ln/>
        </p:spPr>
        <p:txBody>
          <a:bodyPr wrap="square" rtlCol="0" anchor="t"/>
          <a:lstStyle/>
          <a:p>
            <a:pPr indent="0" marL="0">
              <a:lnSpc>
                <a:spcPts val="6561"/>
              </a:lnSpc>
              <a:buNone/>
            </a:pPr>
            <a:r>
              <a:rPr lang="en-US" sz="5249" b="1" spc="-105" kern="0" dirty="0">
                <a:solidFill>
                  <a:srgbClr val="FF75D3"/>
                </a:solidFill>
                <a:latin typeface="adonis-web" pitchFamily="34" charset="0"/>
                <a:ea typeface="adonis-web" pitchFamily="34" charset="-122"/>
                <a:cs typeface="adonis-web" pitchFamily="34" charset="-120"/>
              </a:rPr>
              <a:t>Unity, Vuforia ve AR Teknikleri</a:t>
            </a:r>
            <a:endParaRPr lang="en-US" sz="5249" dirty="0"/>
          </a:p>
        </p:txBody>
      </p:sp>
      <p:sp>
        <p:nvSpPr>
          <p:cNvPr id="6" name="Text 2"/>
          <p:cNvSpPr/>
          <p:nvPr/>
        </p:nvSpPr>
        <p:spPr>
          <a:xfrm>
            <a:off x="833199" y="4581525"/>
            <a:ext cx="7477601" cy="1066205"/>
          </a:xfrm>
          <a:prstGeom prst="rect">
            <a:avLst/>
          </a:prstGeom>
          <a:noFill/>
          <a:ln/>
        </p:spPr>
        <p:txBody>
          <a:bodyPr wrap="square" rtlCol="0" anchor="t"/>
          <a:lstStyle/>
          <a:p>
            <a:pPr indent="0" marL="0">
              <a:lnSpc>
                <a:spcPts val="2799"/>
              </a:lnSpc>
              <a:buNone/>
            </a:pPr>
            <a:r>
              <a:rPr lang="en-US" sz="1750" spc="-35" kern="0" dirty="0">
                <a:solidFill>
                  <a:srgbClr val="272525"/>
                </a:solidFill>
                <a:latin typeface="Source Sans Pro" pitchFamily="34" charset="0"/>
                <a:ea typeface="Source Sans Pro" pitchFamily="34" charset="-122"/>
                <a:cs typeface="Source Sans Pro" pitchFamily="34" charset="-120"/>
              </a:rPr>
              <a:t>Unity ve Vuforia, artırılmış gerçeklik (AR) projelerinin geliştirilmesinde kullanılan güçlü araçlardır. Unity, oyun ve uygulama geliştirme için popüler bir platformdur. Vuforia ise görüntü tanıma ve AR deneyimleri oluşturmak için ideal bir araçtır.</a:t>
            </a:r>
            <a:endParaRPr lang="en-US" sz="1750" dirty="0"/>
          </a:p>
        </p:txBody>
      </p:sp>
      <p:pic>
        <p:nvPicPr>
          <p:cNvPr id="7"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348389" y="1145619"/>
            <a:ext cx="8160901" cy="694373"/>
          </a:xfrm>
          <a:prstGeom prst="rect">
            <a:avLst/>
          </a:prstGeom>
          <a:noFill/>
          <a:ln/>
        </p:spPr>
        <p:txBody>
          <a:bodyPr wrap="none" rtlCol="0" anchor="t"/>
          <a:lstStyle/>
          <a:p>
            <a:pPr indent="0" marL="0">
              <a:lnSpc>
                <a:spcPts val="5468"/>
              </a:lnSpc>
              <a:buNone/>
            </a:pPr>
            <a:r>
              <a:rPr lang="en-US" sz="4374" b="1" spc="-87" kern="0" dirty="0">
                <a:solidFill>
                  <a:srgbClr val="FF75D3"/>
                </a:solidFill>
                <a:latin typeface="adonis-web" pitchFamily="34" charset="0"/>
                <a:ea typeface="adonis-web" pitchFamily="34" charset="-122"/>
                <a:cs typeface="adonis-web" pitchFamily="34" charset="-120"/>
              </a:rPr>
              <a:t>AR Teknikleri ile Sayıları Öğretmek</a:t>
            </a:r>
            <a:endParaRPr lang="en-US" sz="4374" dirty="0"/>
          </a:p>
        </p:txBody>
      </p:sp>
      <p:pic>
        <p:nvPicPr>
          <p:cNvPr id="5" name="Image 1" descr="preencoded.png">    </p:cNvPr>
          <p:cNvPicPr>
            <a:picLocks noChangeAspect="1"/>
          </p:cNvPicPr>
          <p:nvPr/>
        </p:nvPicPr>
        <p:blipFill>
          <a:blip r:embed="rId2"/>
          <a:stretch>
            <a:fillRect/>
          </a:stretch>
        </p:blipFill>
        <p:spPr>
          <a:xfrm>
            <a:off x="2348389" y="2284333"/>
            <a:ext cx="3088958" cy="1909048"/>
          </a:xfrm>
          <a:prstGeom prst="rect">
            <a:avLst/>
          </a:prstGeom>
        </p:spPr>
      </p:pic>
      <p:sp>
        <p:nvSpPr>
          <p:cNvPr id="6" name="Text 2"/>
          <p:cNvSpPr/>
          <p:nvPr/>
        </p:nvSpPr>
        <p:spPr>
          <a:xfrm>
            <a:off x="2348389" y="4471035"/>
            <a:ext cx="2222063" cy="347186"/>
          </a:xfrm>
          <a:prstGeom prst="rect">
            <a:avLst/>
          </a:prstGeom>
          <a:noFill/>
          <a:ln/>
        </p:spPr>
        <p:txBody>
          <a:bodyPr wrap="none" rtlCol="0" anchor="t"/>
          <a:lstStyle/>
          <a:p>
            <a:pPr algn="l" indent="0" marL="0">
              <a:lnSpc>
                <a:spcPts val="2734"/>
              </a:lnSpc>
              <a:buNone/>
            </a:pPr>
            <a:r>
              <a:rPr lang="en-US" sz="2187" b="1" spc="-44" kern="0" dirty="0">
                <a:solidFill>
                  <a:srgbClr val="FF75D3"/>
                </a:solidFill>
                <a:latin typeface="adonis-web" pitchFamily="34" charset="0"/>
                <a:ea typeface="adonis-web" pitchFamily="34" charset="-122"/>
                <a:cs typeface="adonis-web" pitchFamily="34" charset="-120"/>
              </a:rPr>
              <a:t>Eğlenceli Öğrenme</a:t>
            </a:r>
            <a:endParaRPr lang="en-US" sz="2187" dirty="0"/>
          </a:p>
        </p:txBody>
      </p:sp>
      <p:sp>
        <p:nvSpPr>
          <p:cNvPr id="7" name="Text 3"/>
          <p:cNvSpPr/>
          <p:nvPr/>
        </p:nvSpPr>
        <p:spPr>
          <a:xfrm>
            <a:off x="2348389" y="4951452"/>
            <a:ext cx="3088958" cy="2132409"/>
          </a:xfrm>
          <a:prstGeom prst="rect">
            <a:avLst/>
          </a:prstGeom>
          <a:noFill/>
          <a:ln/>
        </p:spPr>
        <p:txBody>
          <a:bodyPr wrap="square" rtlCol="0" anchor="t"/>
          <a:lstStyle/>
          <a:p>
            <a:pPr algn="l" indent="0" marL="0">
              <a:lnSpc>
                <a:spcPts val="2799"/>
              </a:lnSpc>
              <a:buNone/>
            </a:pPr>
            <a:r>
              <a:rPr lang="en-US" sz="1750" spc="-35" kern="0" dirty="0">
                <a:solidFill>
                  <a:srgbClr val="272525"/>
                </a:solidFill>
                <a:latin typeface="Source Sans Pro" pitchFamily="34" charset="0"/>
                <a:ea typeface="Source Sans Pro" pitchFamily="34" charset="-122"/>
                <a:cs typeface="Source Sans Pro" pitchFamily="34" charset="-120"/>
              </a:rPr>
              <a:t>Çocuklara sayıları öğretmek için interaktif ve eğlenceli bir yol olarak artırılmış gerçeklik tekniklerinden yararlanılır. Renkli grafikler ve canlandırmalar, öğrenmeyi daha eğlenceli hale getirir.</a:t>
            </a:r>
            <a:endParaRPr lang="en-US" sz="1750" dirty="0"/>
          </a:p>
        </p:txBody>
      </p:sp>
      <p:pic>
        <p:nvPicPr>
          <p:cNvPr id="8" name="Image 2" descr="preencoded.png">    </p:cNvPr>
          <p:cNvPicPr>
            <a:picLocks noChangeAspect="1"/>
          </p:cNvPicPr>
          <p:nvPr/>
        </p:nvPicPr>
        <p:blipFill>
          <a:blip r:embed="rId3"/>
          <a:stretch>
            <a:fillRect/>
          </a:stretch>
        </p:blipFill>
        <p:spPr>
          <a:xfrm>
            <a:off x="5770602" y="2284333"/>
            <a:ext cx="3088958" cy="1909048"/>
          </a:xfrm>
          <a:prstGeom prst="rect">
            <a:avLst/>
          </a:prstGeom>
        </p:spPr>
      </p:pic>
      <p:sp>
        <p:nvSpPr>
          <p:cNvPr id="9" name="Text 4"/>
          <p:cNvSpPr/>
          <p:nvPr/>
        </p:nvSpPr>
        <p:spPr>
          <a:xfrm>
            <a:off x="5770602" y="4471035"/>
            <a:ext cx="3088958" cy="694373"/>
          </a:xfrm>
          <a:prstGeom prst="rect">
            <a:avLst/>
          </a:prstGeom>
          <a:noFill/>
          <a:ln/>
        </p:spPr>
        <p:txBody>
          <a:bodyPr wrap="square" rtlCol="0" anchor="t"/>
          <a:lstStyle/>
          <a:p>
            <a:pPr algn="l" indent="0" marL="0">
              <a:lnSpc>
                <a:spcPts val="2734"/>
              </a:lnSpc>
              <a:buNone/>
            </a:pPr>
            <a:r>
              <a:rPr lang="en-US" sz="2187" b="1" spc="-44" kern="0" dirty="0">
                <a:solidFill>
                  <a:srgbClr val="FF75D3"/>
                </a:solidFill>
                <a:latin typeface="adonis-web" pitchFamily="34" charset="0"/>
                <a:ea typeface="adonis-web" pitchFamily="34" charset="-122"/>
                <a:cs typeface="adonis-web" pitchFamily="34" charset="-120"/>
              </a:rPr>
              <a:t>İşitsel ve Görsel Stilleri Destekleme</a:t>
            </a:r>
            <a:endParaRPr lang="en-US" sz="2187" dirty="0"/>
          </a:p>
        </p:txBody>
      </p:sp>
      <p:sp>
        <p:nvSpPr>
          <p:cNvPr id="10" name="Text 5"/>
          <p:cNvSpPr/>
          <p:nvPr/>
        </p:nvSpPr>
        <p:spPr>
          <a:xfrm>
            <a:off x="5770602" y="5298638"/>
            <a:ext cx="3088958" cy="1421606"/>
          </a:xfrm>
          <a:prstGeom prst="rect">
            <a:avLst/>
          </a:prstGeom>
          <a:noFill/>
          <a:ln/>
        </p:spPr>
        <p:txBody>
          <a:bodyPr wrap="square" rtlCol="0" anchor="t"/>
          <a:lstStyle/>
          <a:p>
            <a:pPr algn="l" indent="0" marL="0">
              <a:lnSpc>
                <a:spcPts val="2799"/>
              </a:lnSpc>
              <a:buNone/>
            </a:pPr>
            <a:r>
              <a:rPr lang="en-US" sz="1750" spc="-35" kern="0" dirty="0">
                <a:solidFill>
                  <a:srgbClr val="272525"/>
                </a:solidFill>
                <a:latin typeface="Source Sans Pro" pitchFamily="34" charset="0"/>
                <a:ea typeface="Source Sans Pro" pitchFamily="34" charset="-122"/>
                <a:cs typeface="Source Sans Pro" pitchFamily="34" charset="-120"/>
              </a:rPr>
              <a:t>AR, çocuklara farklı öğrenme stillerine hitap ederek, sayıları işitsel ve görsel olarak anlamalarına yardımcı olur.</a:t>
            </a:r>
            <a:endParaRPr lang="en-US" sz="1750" dirty="0"/>
          </a:p>
        </p:txBody>
      </p:sp>
      <p:pic>
        <p:nvPicPr>
          <p:cNvPr id="11" name="Image 3" descr="preencoded.png">    </p:cNvPr>
          <p:cNvPicPr>
            <a:picLocks noChangeAspect="1"/>
          </p:cNvPicPr>
          <p:nvPr/>
        </p:nvPicPr>
        <p:blipFill>
          <a:blip r:embed="rId4"/>
          <a:stretch>
            <a:fillRect/>
          </a:stretch>
        </p:blipFill>
        <p:spPr>
          <a:xfrm>
            <a:off x="9192816" y="2284333"/>
            <a:ext cx="3089077" cy="1909167"/>
          </a:xfrm>
          <a:prstGeom prst="rect">
            <a:avLst/>
          </a:prstGeom>
        </p:spPr>
      </p:pic>
      <p:sp>
        <p:nvSpPr>
          <p:cNvPr id="12" name="Text 6"/>
          <p:cNvSpPr/>
          <p:nvPr/>
        </p:nvSpPr>
        <p:spPr>
          <a:xfrm>
            <a:off x="9192816" y="4471154"/>
            <a:ext cx="2368987" cy="347186"/>
          </a:xfrm>
          <a:prstGeom prst="rect">
            <a:avLst/>
          </a:prstGeom>
          <a:noFill/>
          <a:ln/>
        </p:spPr>
        <p:txBody>
          <a:bodyPr wrap="none" rtlCol="0" anchor="t"/>
          <a:lstStyle/>
          <a:p>
            <a:pPr algn="l" indent="0" marL="0">
              <a:lnSpc>
                <a:spcPts val="2734"/>
              </a:lnSpc>
              <a:buNone/>
            </a:pPr>
            <a:r>
              <a:rPr lang="en-US" sz="2187" b="1" spc="-44" kern="0" dirty="0">
                <a:solidFill>
                  <a:srgbClr val="FF75D3"/>
                </a:solidFill>
                <a:latin typeface="adonis-web" pitchFamily="34" charset="0"/>
                <a:ea typeface="adonis-web" pitchFamily="34" charset="-122"/>
                <a:cs typeface="adonis-web" pitchFamily="34" charset="-120"/>
              </a:rPr>
              <a:t>Uygulamalı Deneyim</a:t>
            </a:r>
            <a:endParaRPr lang="en-US" sz="2187" dirty="0"/>
          </a:p>
        </p:txBody>
      </p:sp>
      <p:sp>
        <p:nvSpPr>
          <p:cNvPr id="13" name="Text 7"/>
          <p:cNvSpPr/>
          <p:nvPr/>
        </p:nvSpPr>
        <p:spPr>
          <a:xfrm>
            <a:off x="9192816" y="4951571"/>
            <a:ext cx="3089077" cy="1421606"/>
          </a:xfrm>
          <a:prstGeom prst="rect">
            <a:avLst/>
          </a:prstGeom>
          <a:noFill/>
          <a:ln/>
        </p:spPr>
        <p:txBody>
          <a:bodyPr wrap="square" rtlCol="0" anchor="t"/>
          <a:lstStyle/>
          <a:p>
            <a:pPr algn="l" indent="0" marL="0">
              <a:lnSpc>
                <a:spcPts val="2799"/>
              </a:lnSpc>
              <a:buNone/>
            </a:pPr>
            <a:r>
              <a:rPr lang="en-US" sz="1750" spc="-35" kern="0" dirty="0">
                <a:solidFill>
                  <a:srgbClr val="272525"/>
                </a:solidFill>
                <a:latin typeface="Source Sans Pro" pitchFamily="34" charset="0"/>
                <a:ea typeface="Source Sans Pro" pitchFamily="34" charset="-122"/>
                <a:cs typeface="Source Sans Pro" pitchFamily="34" charset="-120"/>
              </a:rPr>
              <a:t>Çocuklar, gerçek dünya etkileşimleriyle sayıları öğrenirken, dijital deneyimler aracılığıyla büyülenir ve merakları tetiklenir.</a:t>
            </a:r>
            <a:endParaRPr lang="en-US" sz="1750" dirty="0"/>
          </a:p>
        </p:txBody>
      </p:sp>
      <p:pic>
        <p:nvPicPr>
          <p:cNvPr id="14" name="Image 4" descr="preencoded.png">
            <a:hlinkClick r:id="rId6" tooltip=""/>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r>
          <p:cNvPicPr>
            <a:picLocks noChangeAspect="1"/>
          </p:cNvPicPr>
          <p:nvPr/>
        </p:nvPicPr>
        <p:blipFill>
          <a:blip r:embed="rId2"/>
          <a:stretch>
            <a:fillRect/>
          </a:stretch>
        </p:blipFill>
        <p:spPr>
          <a:xfrm>
            <a:off x="10972800" y="0"/>
            <a:ext cx="3657600" cy="8229600"/>
          </a:xfrm>
          <a:prstGeom prst="rect">
            <a:avLst/>
          </a:prstGeom>
        </p:spPr>
      </p:pic>
      <p:sp>
        <p:nvSpPr>
          <p:cNvPr id="5" name="Text 1"/>
          <p:cNvSpPr/>
          <p:nvPr/>
        </p:nvSpPr>
        <p:spPr>
          <a:xfrm>
            <a:off x="833199" y="1471255"/>
            <a:ext cx="8114467" cy="694373"/>
          </a:xfrm>
          <a:prstGeom prst="rect">
            <a:avLst/>
          </a:prstGeom>
          <a:noFill/>
          <a:ln/>
        </p:spPr>
        <p:txBody>
          <a:bodyPr wrap="none" rtlCol="0" anchor="t"/>
          <a:lstStyle/>
          <a:p>
            <a:pPr indent="0" marL="0">
              <a:lnSpc>
                <a:spcPts val="5468"/>
              </a:lnSpc>
              <a:buNone/>
            </a:pPr>
            <a:r>
              <a:rPr lang="en-US" sz="4374" b="1" spc="-87" kern="0" dirty="0">
                <a:solidFill>
                  <a:srgbClr val="FF75D3"/>
                </a:solidFill>
                <a:latin typeface="adonis-web" pitchFamily="34" charset="0"/>
                <a:ea typeface="adonis-web" pitchFamily="34" charset="-122"/>
                <a:cs typeface="adonis-web" pitchFamily="34" charset="-120"/>
              </a:rPr>
              <a:t>İmage Target Kavramı ve Kullanımı</a:t>
            </a:r>
            <a:endParaRPr lang="en-US" sz="4374" dirty="0"/>
          </a:p>
        </p:txBody>
      </p:sp>
      <p:sp>
        <p:nvSpPr>
          <p:cNvPr id="6" name="Shape 2"/>
          <p:cNvSpPr/>
          <p:nvPr/>
        </p:nvSpPr>
        <p:spPr>
          <a:xfrm>
            <a:off x="833199" y="2498884"/>
            <a:ext cx="4542115" cy="2373987"/>
          </a:xfrm>
          <a:prstGeom prst="roundRect">
            <a:avLst>
              <a:gd name="adj" fmla="val 4212"/>
            </a:avLst>
          </a:prstGeom>
          <a:solidFill>
            <a:srgbClr val="EBD0FB"/>
          </a:solidFill>
          <a:ln w="13811">
            <a:solidFill>
              <a:srgbClr val="D1B6E1"/>
            </a:solidFill>
            <a:prstDash val="solid"/>
          </a:ln>
        </p:spPr>
      </p:sp>
      <p:sp>
        <p:nvSpPr>
          <p:cNvPr id="7" name="Text 3"/>
          <p:cNvSpPr/>
          <p:nvPr/>
        </p:nvSpPr>
        <p:spPr>
          <a:xfrm>
            <a:off x="1069181" y="2734866"/>
            <a:ext cx="2221944" cy="347186"/>
          </a:xfrm>
          <a:prstGeom prst="rect">
            <a:avLst/>
          </a:prstGeom>
          <a:noFill/>
          <a:ln/>
        </p:spPr>
        <p:txBody>
          <a:bodyPr wrap="none" rtlCol="0" anchor="t"/>
          <a:lstStyle/>
          <a:p>
            <a:pPr indent="0" marL="0">
              <a:lnSpc>
                <a:spcPts val="2734"/>
              </a:lnSpc>
              <a:buNone/>
            </a:pPr>
            <a:r>
              <a:rPr lang="en-US" sz="2187" b="1" spc="-44" kern="0" dirty="0">
                <a:solidFill>
                  <a:srgbClr val="272525"/>
                </a:solidFill>
                <a:latin typeface="adonis-web" pitchFamily="34" charset="0"/>
                <a:ea typeface="adonis-web" pitchFamily="34" charset="-122"/>
                <a:cs typeface="adonis-web" pitchFamily="34" charset="-120"/>
              </a:rPr>
              <a:t>Ne İçin Kullanılır?</a:t>
            </a:r>
            <a:endParaRPr lang="en-US" sz="2187" dirty="0"/>
          </a:p>
        </p:txBody>
      </p:sp>
      <p:sp>
        <p:nvSpPr>
          <p:cNvPr id="8" name="Text 4"/>
          <p:cNvSpPr/>
          <p:nvPr/>
        </p:nvSpPr>
        <p:spPr>
          <a:xfrm>
            <a:off x="1069181" y="3215283"/>
            <a:ext cx="4070152" cy="1421606"/>
          </a:xfrm>
          <a:prstGeom prst="rect">
            <a:avLst/>
          </a:prstGeom>
          <a:noFill/>
          <a:ln/>
        </p:spPr>
        <p:txBody>
          <a:bodyPr wrap="square" rtlCol="0" anchor="t"/>
          <a:lstStyle/>
          <a:p>
            <a:pPr indent="0" marL="0">
              <a:lnSpc>
                <a:spcPts val="2799"/>
              </a:lnSpc>
              <a:buNone/>
            </a:pPr>
            <a:r>
              <a:rPr lang="en-US" sz="1750" spc="-35" kern="0" dirty="0">
                <a:solidFill>
                  <a:srgbClr val="272525"/>
                </a:solidFill>
                <a:latin typeface="Source Sans Pro" pitchFamily="34" charset="0"/>
                <a:ea typeface="Source Sans Pro" pitchFamily="34" charset="-122"/>
                <a:cs typeface="Source Sans Pro" pitchFamily="34" charset="-120"/>
              </a:rPr>
              <a:t>İmage target, artırılmış gerçeklik uygulamalarında nesneleri veya görselleri tanımak ve hedeflemek için kullanılan bir tekniktir.</a:t>
            </a:r>
            <a:endParaRPr lang="en-US" sz="1750" dirty="0"/>
          </a:p>
        </p:txBody>
      </p:sp>
      <p:sp>
        <p:nvSpPr>
          <p:cNvPr id="9" name="Shape 5"/>
          <p:cNvSpPr/>
          <p:nvPr/>
        </p:nvSpPr>
        <p:spPr>
          <a:xfrm>
            <a:off x="5597485" y="2498884"/>
            <a:ext cx="4542115" cy="2373987"/>
          </a:xfrm>
          <a:prstGeom prst="roundRect">
            <a:avLst>
              <a:gd name="adj" fmla="val 4212"/>
            </a:avLst>
          </a:prstGeom>
          <a:solidFill>
            <a:srgbClr val="EBD0FB"/>
          </a:solidFill>
          <a:ln w="13811">
            <a:solidFill>
              <a:srgbClr val="D1B6E1"/>
            </a:solidFill>
            <a:prstDash val="solid"/>
          </a:ln>
        </p:spPr>
      </p:sp>
      <p:sp>
        <p:nvSpPr>
          <p:cNvPr id="10" name="Text 6"/>
          <p:cNvSpPr/>
          <p:nvPr/>
        </p:nvSpPr>
        <p:spPr>
          <a:xfrm>
            <a:off x="5833467" y="2734866"/>
            <a:ext cx="2221944" cy="347186"/>
          </a:xfrm>
          <a:prstGeom prst="rect">
            <a:avLst/>
          </a:prstGeom>
          <a:noFill/>
          <a:ln/>
        </p:spPr>
        <p:txBody>
          <a:bodyPr wrap="none" rtlCol="0" anchor="t"/>
          <a:lstStyle/>
          <a:p>
            <a:pPr indent="0" marL="0">
              <a:lnSpc>
                <a:spcPts val="2734"/>
              </a:lnSpc>
              <a:buNone/>
            </a:pPr>
            <a:r>
              <a:rPr lang="en-US" sz="2187" b="1" spc="-44" kern="0" dirty="0">
                <a:solidFill>
                  <a:srgbClr val="272525"/>
                </a:solidFill>
                <a:latin typeface="adonis-web" pitchFamily="34" charset="0"/>
                <a:ea typeface="adonis-web" pitchFamily="34" charset="-122"/>
                <a:cs typeface="adonis-web" pitchFamily="34" charset="-120"/>
              </a:rPr>
              <a:t>Nasıl Kullanılır?</a:t>
            </a:r>
            <a:endParaRPr lang="en-US" sz="2187" dirty="0"/>
          </a:p>
        </p:txBody>
      </p:sp>
      <p:sp>
        <p:nvSpPr>
          <p:cNvPr id="11" name="Text 7"/>
          <p:cNvSpPr/>
          <p:nvPr/>
        </p:nvSpPr>
        <p:spPr>
          <a:xfrm>
            <a:off x="5833467" y="3215283"/>
            <a:ext cx="4070152" cy="1421606"/>
          </a:xfrm>
          <a:prstGeom prst="rect">
            <a:avLst/>
          </a:prstGeom>
          <a:noFill/>
          <a:ln/>
        </p:spPr>
        <p:txBody>
          <a:bodyPr wrap="square" rtlCol="0" anchor="t"/>
          <a:lstStyle/>
          <a:p>
            <a:pPr indent="0" marL="0">
              <a:lnSpc>
                <a:spcPts val="2799"/>
              </a:lnSpc>
              <a:buNone/>
            </a:pPr>
            <a:r>
              <a:rPr lang="en-US" sz="1750" spc="-35" kern="0" dirty="0">
                <a:solidFill>
                  <a:srgbClr val="272525"/>
                </a:solidFill>
                <a:latin typeface="Source Sans Pro" pitchFamily="34" charset="0"/>
                <a:ea typeface="Source Sans Pro" pitchFamily="34" charset="-122"/>
                <a:cs typeface="Source Sans Pro" pitchFamily="34" charset="-120"/>
              </a:rPr>
              <a:t>İmage target'ın kullanımı oldukça basittir. Proje içinde tanımlanan bir görsel, kamera tarafından algılandığında, ilgili AR içeriği bu görselin üzerine yerleştirilir.</a:t>
            </a:r>
            <a:endParaRPr lang="en-US" sz="1750" dirty="0"/>
          </a:p>
        </p:txBody>
      </p:sp>
      <p:sp>
        <p:nvSpPr>
          <p:cNvPr id="12" name="Shape 8"/>
          <p:cNvSpPr/>
          <p:nvPr/>
        </p:nvSpPr>
        <p:spPr>
          <a:xfrm>
            <a:off x="833199" y="5095042"/>
            <a:ext cx="9306401" cy="1663184"/>
          </a:xfrm>
          <a:prstGeom prst="roundRect">
            <a:avLst>
              <a:gd name="adj" fmla="val 6012"/>
            </a:avLst>
          </a:prstGeom>
          <a:solidFill>
            <a:srgbClr val="EBD0FB"/>
          </a:solidFill>
          <a:ln w="13811">
            <a:solidFill>
              <a:srgbClr val="D1B6E1"/>
            </a:solidFill>
            <a:prstDash val="solid"/>
          </a:ln>
        </p:spPr>
      </p:sp>
      <p:sp>
        <p:nvSpPr>
          <p:cNvPr id="13" name="Text 9"/>
          <p:cNvSpPr/>
          <p:nvPr/>
        </p:nvSpPr>
        <p:spPr>
          <a:xfrm>
            <a:off x="1069181" y="5331023"/>
            <a:ext cx="4141470" cy="347186"/>
          </a:xfrm>
          <a:prstGeom prst="rect">
            <a:avLst/>
          </a:prstGeom>
          <a:noFill/>
          <a:ln/>
        </p:spPr>
        <p:txBody>
          <a:bodyPr wrap="none" rtlCol="0" anchor="t"/>
          <a:lstStyle/>
          <a:p>
            <a:pPr indent="0" marL="0">
              <a:lnSpc>
                <a:spcPts val="2734"/>
              </a:lnSpc>
              <a:buNone/>
            </a:pPr>
            <a:r>
              <a:rPr lang="en-US" sz="2187" b="1" spc="-44" kern="0" dirty="0">
                <a:solidFill>
                  <a:srgbClr val="272525"/>
                </a:solidFill>
                <a:latin typeface="adonis-web" pitchFamily="34" charset="0"/>
                <a:ea typeface="adonis-web" pitchFamily="34" charset="-122"/>
                <a:cs typeface="adonis-web" pitchFamily="34" charset="-120"/>
              </a:rPr>
              <a:t>Eğitim ve Eğlence İçin Uygulamaları</a:t>
            </a:r>
            <a:endParaRPr lang="en-US" sz="2187" dirty="0"/>
          </a:p>
        </p:txBody>
      </p:sp>
      <p:sp>
        <p:nvSpPr>
          <p:cNvPr id="14" name="Text 10"/>
          <p:cNvSpPr/>
          <p:nvPr/>
        </p:nvSpPr>
        <p:spPr>
          <a:xfrm>
            <a:off x="1069181" y="5811441"/>
            <a:ext cx="8834438" cy="710803"/>
          </a:xfrm>
          <a:prstGeom prst="rect">
            <a:avLst/>
          </a:prstGeom>
          <a:noFill/>
          <a:ln/>
        </p:spPr>
        <p:txBody>
          <a:bodyPr wrap="square" rtlCol="0" anchor="t"/>
          <a:lstStyle/>
          <a:p>
            <a:pPr indent="0" marL="0">
              <a:lnSpc>
                <a:spcPts val="2799"/>
              </a:lnSpc>
              <a:buNone/>
            </a:pPr>
            <a:r>
              <a:rPr lang="en-US" sz="1750" spc="-35" kern="0" dirty="0">
                <a:solidFill>
                  <a:srgbClr val="272525"/>
                </a:solidFill>
                <a:latin typeface="Source Sans Pro" pitchFamily="34" charset="0"/>
                <a:ea typeface="Source Sans Pro" pitchFamily="34" charset="-122"/>
                <a:cs typeface="Source Sans Pro" pitchFamily="34" charset="-120"/>
              </a:rPr>
              <a:t>Çocukların eğlenceli ve etkileşimli bir şekilde öğrenmeleri için imge hedefleri kullanılarak eğitici oyunlar ve etkinlikler oluşturulabilir.</a:t>
            </a:r>
            <a:endParaRPr lang="en-US" sz="1750" dirty="0"/>
          </a:p>
        </p:txBody>
      </p:sp>
      <p:pic>
        <p:nvPicPr>
          <p:cNvPr id="15"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r>
          <p:cNvPicPr>
            <a:picLocks noChangeAspect="1"/>
          </p:cNvPicPr>
          <p:nvPr/>
        </p:nvPicPr>
        <p:blipFill>
          <a:blip r:embed="rId2"/>
          <a:stretch>
            <a:fillRect/>
          </a:stretch>
        </p:blipFill>
        <p:spPr>
          <a:xfrm>
            <a:off x="0" y="0"/>
            <a:ext cx="14630400" cy="2777490"/>
          </a:xfrm>
          <a:prstGeom prst="rect">
            <a:avLst/>
          </a:prstGeom>
        </p:spPr>
      </p:pic>
      <p:sp>
        <p:nvSpPr>
          <p:cNvPr id="5" name="Text 1"/>
          <p:cNvSpPr/>
          <p:nvPr/>
        </p:nvSpPr>
        <p:spPr>
          <a:xfrm>
            <a:off x="2348389" y="3913703"/>
            <a:ext cx="6367582" cy="694373"/>
          </a:xfrm>
          <a:prstGeom prst="rect">
            <a:avLst/>
          </a:prstGeom>
          <a:noFill/>
          <a:ln/>
        </p:spPr>
        <p:txBody>
          <a:bodyPr wrap="none" rtlCol="0" anchor="t"/>
          <a:lstStyle/>
          <a:p>
            <a:pPr indent="0" marL="0">
              <a:lnSpc>
                <a:spcPts val="5468"/>
              </a:lnSpc>
              <a:buNone/>
            </a:pPr>
            <a:r>
              <a:rPr lang="en-US" sz="4374" b="1" spc="-87" kern="0" dirty="0">
                <a:solidFill>
                  <a:srgbClr val="FF75D3"/>
                </a:solidFill>
                <a:latin typeface="adonis-web" pitchFamily="34" charset="0"/>
                <a:ea typeface="adonis-web" pitchFamily="34" charset="-122"/>
                <a:cs typeface="adonis-web" pitchFamily="34" charset="-120"/>
              </a:rPr>
              <a:t>Proje Hedefleri ve Amaçları</a:t>
            </a:r>
            <a:endParaRPr lang="en-US" sz="4374" dirty="0"/>
          </a:p>
        </p:txBody>
      </p:sp>
      <p:sp>
        <p:nvSpPr>
          <p:cNvPr id="6" name="Shape 2"/>
          <p:cNvSpPr/>
          <p:nvPr/>
        </p:nvSpPr>
        <p:spPr>
          <a:xfrm>
            <a:off x="2348389" y="5114925"/>
            <a:ext cx="499943" cy="499943"/>
          </a:xfrm>
          <a:prstGeom prst="roundRect">
            <a:avLst>
              <a:gd name="adj" fmla="val 20000"/>
            </a:avLst>
          </a:prstGeom>
          <a:solidFill>
            <a:srgbClr val="EBD0FB"/>
          </a:solidFill>
          <a:ln w="13811">
            <a:solidFill>
              <a:srgbClr val="D1B6E1"/>
            </a:solidFill>
            <a:prstDash val="solid"/>
          </a:ln>
        </p:spPr>
      </p:sp>
      <p:sp>
        <p:nvSpPr>
          <p:cNvPr id="7" name="Text 3"/>
          <p:cNvSpPr/>
          <p:nvPr/>
        </p:nvSpPr>
        <p:spPr>
          <a:xfrm>
            <a:off x="2506385" y="5156597"/>
            <a:ext cx="183952" cy="416481"/>
          </a:xfrm>
          <a:prstGeom prst="rect">
            <a:avLst/>
          </a:prstGeom>
          <a:noFill/>
          <a:ln/>
        </p:spPr>
        <p:txBody>
          <a:bodyPr wrap="none" rtlCol="0" anchor="t"/>
          <a:lstStyle/>
          <a:p>
            <a:pPr algn="ctr" indent="0" marL="0">
              <a:lnSpc>
                <a:spcPts val="3281"/>
              </a:lnSpc>
              <a:buNone/>
            </a:pPr>
            <a:r>
              <a:rPr lang="en-US" sz="2624" b="1" spc="-52" kern="0" dirty="0">
                <a:solidFill>
                  <a:srgbClr val="272525"/>
                </a:solidFill>
                <a:latin typeface="adonis-web" pitchFamily="34" charset="0"/>
                <a:ea typeface="adonis-web" pitchFamily="34" charset="-122"/>
                <a:cs typeface="adonis-web" pitchFamily="34" charset="-120"/>
              </a:rPr>
              <a:t>1</a:t>
            </a:r>
            <a:endParaRPr lang="en-US" sz="2624" dirty="0"/>
          </a:p>
        </p:txBody>
      </p:sp>
      <p:sp>
        <p:nvSpPr>
          <p:cNvPr id="8" name="Text 4"/>
          <p:cNvSpPr/>
          <p:nvPr/>
        </p:nvSpPr>
        <p:spPr>
          <a:xfrm>
            <a:off x="3070503" y="5191244"/>
            <a:ext cx="2221944" cy="347186"/>
          </a:xfrm>
          <a:prstGeom prst="rect">
            <a:avLst/>
          </a:prstGeom>
          <a:noFill/>
          <a:ln/>
        </p:spPr>
        <p:txBody>
          <a:bodyPr wrap="none" rtlCol="0" anchor="t"/>
          <a:lstStyle/>
          <a:p>
            <a:pPr indent="0" marL="0">
              <a:lnSpc>
                <a:spcPts val="2734"/>
              </a:lnSpc>
              <a:buNone/>
            </a:pPr>
            <a:r>
              <a:rPr lang="en-US" sz="2187" b="1" spc="-44" kern="0" dirty="0">
                <a:solidFill>
                  <a:srgbClr val="272525"/>
                </a:solidFill>
                <a:latin typeface="adonis-web" pitchFamily="34" charset="0"/>
                <a:ea typeface="adonis-web" pitchFamily="34" charset="-122"/>
                <a:cs typeface="adonis-web" pitchFamily="34" charset="-120"/>
              </a:rPr>
              <a:t>Eğitici İçerikler</a:t>
            </a:r>
            <a:endParaRPr lang="en-US" sz="2187" dirty="0"/>
          </a:p>
        </p:txBody>
      </p:sp>
      <p:sp>
        <p:nvSpPr>
          <p:cNvPr id="9" name="Text 5"/>
          <p:cNvSpPr/>
          <p:nvPr/>
        </p:nvSpPr>
        <p:spPr>
          <a:xfrm>
            <a:off x="3070503" y="5671661"/>
            <a:ext cx="2440900" cy="1421606"/>
          </a:xfrm>
          <a:prstGeom prst="rect">
            <a:avLst/>
          </a:prstGeom>
          <a:noFill/>
          <a:ln/>
        </p:spPr>
        <p:txBody>
          <a:bodyPr wrap="square" rtlCol="0" anchor="t"/>
          <a:lstStyle/>
          <a:p>
            <a:pPr indent="0" marL="0">
              <a:lnSpc>
                <a:spcPts val="2799"/>
              </a:lnSpc>
              <a:buNone/>
            </a:pPr>
            <a:r>
              <a:rPr lang="en-US" sz="1750" spc="-35" kern="0" dirty="0">
                <a:solidFill>
                  <a:srgbClr val="272525"/>
                </a:solidFill>
                <a:latin typeface="Source Sans Pro" pitchFamily="34" charset="0"/>
                <a:ea typeface="Source Sans Pro" pitchFamily="34" charset="-122"/>
                <a:cs typeface="Source Sans Pro" pitchFamily="34" charset="-120"/>
              </a:rPr>
              <a:t>Projede çocuklar için eğitici ve eğlenceli içerikler geliştirilmesi hedeflenmektedir.</a:t>
            </a:r>
            <a:endParaRPr lang="en-US" sz="1750" dirty="0"/>
          </a:p>
        </p:txBody>
      </p:sp>
      <p:sp>
        <p:nvSpPr>
          <p:cNvPr id="10" name="Shape 6"/>
          <p:cNvSpPr/>
          <p:nvPr/>
        </p:nvSpPr>
        <p:spPr>
          <a:xfrm>
            <a:off x="5733574" y="5114925"/>
            <a:ext cx="499943" cy="499943"/>
          </a:xfrm>
          <a:prstGeom prst="roundRect">
            <a:avLst>
              <a:gd name="adj" fmla="val 20000"/>
            </a:avLst>
          </a:prstGeom>
          <a:solidFill>
            <a:srgbClr val="EBD0FB"/>
          </a:solidFill>
          <a:ln w="13811">
            <a:solidFill>
              <a:srgbClr val="D1B6E1"/>
            </a:solidFill>
            <a:prstDash val="solid"/>
          </a:ln>
        </p:spPr>
      </p:sp>
      <p:sp>
        <p:nvSpPr>
          <p:cNvPr id="11" name="Text 7"/>
          <p:cNvSpPr/>
          <p:nvPr/>
        </p:nvSpPr>
        <p:spPr>
          <a:xfrm>
            <a:off x="5891570" y="5156597"/>
            <a:ext cx="183952" cy="416481"/>
          </a:xfrm>
          <a:prstGeom prst="rect">
            <a:avLst/>
          </a:prstGeom>
          <a:noFill/>
          <a:ln/>
        </p:spPr>
        <p:txBody>
          <a:bodyPr wrap="none" rtlCol="0" anchor="t"/>
          <a:lstStyle/>
          <a:p>
            <a:pPr algn="ctr" indent="0" marL="0">
              <a:lnSpc>
                <a:spcPts val="3281"/>
              </a:lnSpc>
              <a:buNone/>
            </a:pPr>
            <a:r>
              <a:rPr lang="en-US" sz="2624" b="1" spc="-52" kern="0" dirty="0">
                <a:solidFill>
                  <a:srgbClr val="272525"/>
                </a:solidFill>
                <a:latin typeface="adonis-web" pitchFamily="34" charset="0"/>
                <a:ea typeface="adonis-web" pitchFamily="34" charset="-122"/>
                <a:cs typeface="adonis-web" pitchFamily="34" charset="-120"/>
              </a:rPr>
              <a:t>2</a:t>
            </a:r>
            <a:endParaRPr lang="en-US" sz="2624" dirty="0"/>
          </a:p>
        </p:txBody>
      </p:sp>
      <p:sp>
        <p:nvSpPr>
          <p:cNvPr id="12" name="Text 8"/>
          <p:cNvSpPr/>
          <p:nvPr/>
        </p:nvSpPr>
        <p:spPr>
          <a:xfrm>
            <a:off x="6455688" y="5191244"/>
            <a:ext cx="2221944" cy="347186"/>
          </a:xfrm>
          <a:prstGeom prst="rect">
            <a:avLst/>
          </a:prstGeom>
          <a:noFill/>
          <a:ln/>
        </p:spPr>
        <p:txBody>
          <a:bodyPr wrap="none" rtlCol="0" anchor="t"/>
          <a:lstStyle/>
          <a:p>
            <a:pPr indent="0" marL="0">
              <a:lnSpc>
                <a:spcPts val="2734"/>
              </a:lnSpc>
              <a:buNone/>
            </a:pPr>
            <a:r>
              <a:rPr lang="en-US" sz="2187" b="1" spc="-44" kern="0" dirty="0">
                <a:solidFill>
                  <a:srgbClr val="272525"/>
                </a:solidFill>
                <a:latin typeface="adonis-web" pitchFamily="34" charset="0"/>
                <a:ea typeface="adonis-web" pitchFamily="34" charset="-122"/>
                <a:cs typeface="adonis-web" pitchFamily="34" charset="-120"/>
              </a:rPr>
              <a:t>Görsel Deneyimler</a:t>
            </a:r>
            <a:endParaRPr lang="en-US" sz="2187" dirty="0"/>
          </a:p>
        </p:txBody>
      </p:sp>
      <p:sp>
        <p:nvSpPr>
          <p:cNvPr id="13" name="Text 9"/>
          <p:cNvSpPr/>
          <p:nvPr/>
        </p:nvSpPr>
        <p:spPr>
          <a:xfrm>
            <a:off x="6455688" y="5671661"/>
            <a:ext cx="2440900" cy="1066205"/>
          </a:xfrm>
          <a:prstGeom prst="rect">
            <a:avLst/>
          </a:prstGeom>
          <a:noFill/>
          <a:ln/>
        </p:spPr>
        <p:txBody>
          <a:bodyPr wrap="square" rtlCol="0" anchor="t"/>
          <a:lstStyle/>
          <a:p>
            <a:pPr indent="0" marL="0">
              <a:lnSpc>
                <a:spcPts val="2799"/>
              </a:lnSpc>
              <a:buNone/>
            </a:pPr>
            <a:r>
              <a:rPr lang="en-US" sz="1750" spc="-35" kern="0" dirty="0">
                <a:solidFill>
                  <a:srgbClr val="272525"/>
                </a:solidFill>
                <a:latin typeface="Source Sans Pro" pitchFamily="34" charset="0"/>
                <a:ea typeface="Source Sans Pro" pitchFamily="34" charset="-122"/>
                <a:cs typeface="Source Sans Pro" pitchFamily="34" charset="-120"/>
              </a:rPr>
              <a:t>Çocuklara farklı öğrenme stillerine hitap eden görsel deneyimler sunulacaktır.</a:t>
            </a:r>
            <a:endParaRPr lang="en-US" sz="1750" dirty="0"/>
          </a:p>
        </p:txBody>
      </p:sp>
      <p:sp>
        <p:nvSpPr>
          <p:cNvPr id="14" name="Shape 10"/>
          <p:cNvSpPr/>
          <p:nvPr/>
        </p:nvSpPr>
        <p:spPr>
          <a:xfrm>
            <a:off x="9118759" y="5114925"/>
            <a:ext cx="499943" cy="499943"/>
          </a:xfrm>
          <a:prstGeom prst="roundRect">
            <a:avLst>
              <a:gd name="adj" fmla="val 20000"/>
            </a:avLst>
          </a:prstGeom>
          <a:solidFill>
            <a:srgbClr val="EBD0FB"/>
          </a:solidFill>
          <a:ln w="13811">
            <a:solidFill>
              <a:srgbClr val="D1B6E1"/>
            </a:solidFill>
            <a:prstDash val="solid"/>
          </a:ln>
        </p:spPr>
      </p:sp>
      <p:sp>
        <p:nvSpPr>
          <p:cNvPr id="15" name="Text 11"/>
          <p:cNvSpPr/>
          <p:nvPr/>
        </p:nvSpPr>
        <p:spPr>
          <a:xfrm>
            <a:off x="9276755" y="5156597"/>
            <a:ext cx="183952" cy="416481"/>
          </a:xfrm>
          <a:prstGeom prst="rect">
            <a:avLst/>
          </a:prstGeom>
          <a:noFill/>
          <a:ln/>
        </p:spPr>
        <p:txBody>
          <a:bodyPr wrap="none" rtlCol="0" anchor="t"/>
          <a:lstStyle/>
          <a:p>
            <a:pPr algn="ctr" indent="0" marL="0">
              <a:lnSpc>
                <a:spcPts val="3281"/>
              </a:lnSpc>
              <a:buNone/>
            </a:pPr>
            <a:r>
              <a:rPr lang="en-US" sz="2624" b="1" spc="-52" kern="0" dirty="0">
                <a:solidFill>
                  <a:srgbClr val="272525"/>
                </a:solidFill>
                <a:latin typeface="adonis-web" pitchFamily="34" charset="0"/>
                <a:ea typeface="adonis-web" pitchFamily="34" charset="-122"/>
                <a:cs typeface="adonis-web" pitchFamily="34" charset="-120"/>
              </a:rPr>
              <a:t>3</a:t>
            </a:r>
            <a:endParaRPr lang="en-US" sz="2624" dirty="0"/>
          </a:p>
        </p:txBody>
      </p:sp>
      <p:sp>
        <p:nvSpPr>
          <p:cNvPr id="16" name="Text 12"/>
          <p:cNvSpPr/>
          <p:nvPr/>
        </p:nvSpPr>
        <p:spPr>
          <a:xfrm>
            <a:off x="9840873" y="5191244"/>
            <a:ext cx="2355771" cy="347186"/>
          </a:xfrm>
          <a:prstGeom prst="rect">
            <a:avLst/>
          </a:prstGeom>
          <a:noFill/>
          <a:ln/>
        </p:spPr>
        <p:txBody>
          <a:bodyPr wrap="none" rtlCol="0" anchor="t"/>
          <a:lstStyle/>
          <a:p>
            <a:pPr indent="0" marL="0">
              <a:lnSpc>
                <a:spcPts val="2734"/>
              </a:lnSpc>
              <a:buNone/>
            </a:pPr>
            <a:r>
              <a:rPr lang="en-US" sz="2187" b="1" spc="-44" kern="0" dirty="0">
                <a:solidFill>
                  <a:srgbClr val="272525"/>
                </a:solidFill>
                <a:latin typeface="adonis-web" pitchFamily="34" charset="0"/>
                <a:ea typeface="adonis-web" pitchFamily="34" charset="-122"/>
                <a:cs typeface="adonis-web" pitchFamily="34" charset="-120"/>
              </a:rPr>
              <a:t>Etkileşimli Öğrenme</a:t>
            </a:r>
            <a:endParaRPr lang="en-US" sz="2187" dirty="0"/>
          </a:p>
        </p:txBody>
      </p:sp>
      <p:sp>
        <p:nvSpPr>
          <p:cNvPr id="17" name="Text 13"/>
          <p:cNvSpPr/>
          <p:nvPr/>
        </p:nvSpPr>
        <p:spPr>
          <a:xfrm>
            <a:off x="9840873" y="5671661"/>
            <a:ext cx="2440900" cy="1421606"/>
          </a:xfrm>
          <a:prstGeom prst="rect">
            <a:avLst/>
          </a:prstGeom>
          <a:noFill/>
          <a:ln/>
        </p:spPr>
        <p:txBody>
          <a:bodyPr wrap="square" rtlCol="0" anchor="t"/>
          <a:lstStyle/>
          <a:p>
            <a:pPr indent="0" marL="0">
              <a:lnSpc>
                <a:spcPts val="2799"/>
              </a:lnSpc>
              <a:buNone/>
            </a:pPr>
            <a:r>
              <a:rPr lang="en-US" sz="1750" spc="-35" kern="0" dirty="0">
                <a:solidFill>
                  <a:srgbClr val="272525"/>
                </a:solidFill>
                <a:latin typeface="Source Sans Pro" pitchFamily="34" charset="0"/>
                <a:ea typeface="Source Sans Pro" pitchFamily="34" charset="-122"/>
                <a:cs typeface="Source Sans Pro" pitchFamily="34" charset="-120"/>
              </a:rPr>
              <a:t>Proje, çocukların etkileşimli bir şekilde sayıları öğrenmelerini hedeflemektedir.</a:t>
            </a:r>
            <a:endParaRPr lang="en-US" sz="1750" dirty="0"/>
          </a:p>
        </p:txBody>
      </p:sp>
      <p:pic>
        <p:nvPicPr>
          <p:cNvPr id="18"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975253" y="533995"/>
            <a:ext cx="8245197" cy="606743"/>
          </a:xfrm>
          <a:prstGeom prst="rect">
            <a:avLst/>
          </a:prstGeom>
          <a:noFill/>
          <a:ln/>
        </p:spPr>
        <p:txBody>
          <a:bodyPr wrap="none" rtlCol="0" anchor="t"/>
          <a:lstStyle/>
          <a:p>
            <a:pPr indent="0" marL="0">
              <a:lnSpc>
                <a:spcPts val="4777"/>
              </a:lnSpc>
              <a:buNone/>
            </a:pPr>
            <a:r>
              <a:rPr lang="en-US" sz="3822" b="1" spc="-76" kern="0" dirty="0">
                <a:solidFill>
                  <a:srgbClr val="FF75D3"/>
                </a:solidFill>
                <a:latin typeface="adonis-web" pitchFamily="34" charset="0"/>
                <a:ea typeface="adonis-web" pitchFamily="34" charset="-122"/>
                <a:cs typeface="adonis-web" pitchFamily="34" charset="-120"/>
              </a:rPr>
              <a:t>Proje Uygulaması ve Kullanılan Teknikler</a:t>
            </a:r>
            <a:endParaRPr lang="en-US" sz="3822" dirty="0"/>
          </a:p>
        </p:txBody>
      </p:sp>
      <p:sp>
        <p:nvSpPr>
          <p:cNvPr id="5" name="Text 2"/>
          <p:cNvSpPr/>
          <p:nvPr/>
        </p:nvSpPr>
        <p:spPr>
          <a:xfrm>
            <a:off x="2975253" y="1626037"/>
            <a:ext cx="2071926" cy="303252"/>
          </a:xfrm>
          <a:prstGeom prst="rect">
            <a:avLst/>
          </a:prstGeom>
          <a:noFill/>
          <a:ln/>
        </p:spPr>
        <p:txBody>
          <a:bodyPr wrap="none" rtlCol="0" anchor="t"/>
          <a:lstStyle/>
          <a:p>
            <a:pPr indent="0" marL="0">
              <a:lnSpc>
                <a:spcPts val="2389"/>
              </a:lnSpc>
              <a:buNone/>
            </a:pPr>
            <a:r>
              <a:rPr lang="en-US" sz="1911" b="1" spc="-38" kern="0" dirty="0">
                <a:solidFill>
                  <a:srgbClr val="FF75D3"/>
                </a:solidFill>
                <a:latin typeface="adonis-web" pitchFamily="34" charset="0"/>
                <a:ea typeface="adonis-web" pitchFamily="34" charset="-122"/>
                <a:cs typeface="adonis-web" pitchFamily="34" charset="-120"/>
              </a:rPr>
              <a:t>Image Target Nedir?</a:t>
            </a:r>
            <a:endParaRPr lang="en-US" sz="1911" dirty="0"/>
          </a:p>
        </p:txBody>
      </p:sp>
      <p:sp>
        <p:nvSpPr>
          <p:cNvPr id="6" name="Text 3"/>
          <p:cNvSpPr/>
          <p:nvPr/>
        </p:nvSpPr>
        <p:spPr>
          <a:xfrm>
            <a:off x="2975253" y="2123361"/>
            <a:ext cx="2577108" cy="3416975"/>
          </a:xfrm>
          <a:prstGeom prst="rect">
            <a:avLst/>
          </a:prstGeom>
          <a:noFill/>
          <a:ln/>
        </p:spPr>
        <p:txBody>
          <a:bodyPr wrap="square" rtlCol="0" anchor="t"/>
          <a:lstStyle/>
          <a:p>
            <a:pPr indent="0" marL="0">
              <a:lnSpc>
                <a:spcPts val="2446"/>
              </a:lnSpc>
              <a:buNone/>
            </a:pPr>
            <a:r>
              <a:rPr lang="en-US" sz="1529" spc="-31" kern="0" dirty="0">
                <a:solidFill>
                  <a:srgbClr val="272525"/>
                </a:solidFill>
                <a:latin typeface="Source Sans Pro" pitchFamily="34" charset="0"/>
                <a:ea typeface="Source Sans Pro" pitchFamily="34" charset="-122"/>
                <a:cs typeface="Source Sans Pro" pitchFamily="34" charset="-120"/>
              </a:rPr>
              <a:t>Image target, artırılmış gerçeklik uygulamalarında kullanılan bir teknolojidir. Bir image target, artırılmış gerçeklik uygulamasının hedefleyebileceği bir resim veya nesnedir. Artırılmış gerçeklik uygulaması, bu image target'ı tanımlayarak, üstüne ekstra 3D veya 2D grafikler, video, metin veya diğer interaktif öğeler yerleştirebilir.</a:t>
            </a:r>
            <a:endParaRPr lang="en-US" sz="1529" dirty="0"/>
          </a:p>
        </p:txBody>
      </p:sp>
      <p:pic>
        <p:nvPicPr>
          <p:cNvPr id="7" name="Image 1" descr="preencoded.png">    </p:cNvPr>
          <p:cNvPicPr>
            <a:picLocks noChangeAspect="1"/>
          </p:cNvPicPr>
          <p:nvPr/>
        </p:nvPicPr>
        <p:blipFill>
          <a:blip r:embed="rId2"/>
          <a:stretch>
            <a:fillRect/>
          </a:stretch>
        </p:blipFill>
        <p:spPr>
          <a:xfrm>
            <a:off x="2975253" y="5758696"/>
            <a:ext cx="2577108" cy="1656636"/>
          </a:xfrm>
          <a:prstGeom prst="rect">
            <a:avLst/>
          </a:prstGeom>
        </p:spPr>
      </p:pic>
      <p:sp>
        <p:nvSpPr>
          <p:cNvPr id="8" name="Text 4"/>
          <p:cNvSpPr/>
          <p:nvPr/>
        </p:nvSpPr>
        <p:spPr>
          <a:xfrm>
            <a:off x="6033611" y="1626037"/>
            <a:ext cx="1941433" cy="303252"/>
          </a:xfrm>
          <a:prstGeom prst="rect">
            <a:avLst/>
          </a:prstGeom>
          <a:noFill/>
          <a:ln/>
        </p:spPr>
        <p:txBody>
          <a:bodyPr wrap="none" rtlCol="0" anchor="t"/>
          <a:lstStyle/>
          <a:p>
            <a:pPr indent="0" marL="0">
              <a:lnSpc>
                <a:spcPts val="2389"/>
              </a:lnSpc>
              <a:buNone/>
            </a:pPr>
            <a:r>
              <a:rPr lang="en-US" sz="1911" b="1" spc="-38" kern="0" dirty="0">
                <a:solidFill>
                  <a:srgbClr val="FF75D3"/>
                </a:solidFill>
                <a:latin typeface="adonis-web" pitchFamily="34" charset="0"/>
                <a:ea typeface="adonis-web" pitchFamily="34" charset="-122"/>
                <a:cs typeface="adonis-web" pitchFamily="34" charset="-120"/>
              </a:rPr>
              <a:t>Vuforia</a:t>
            </a:r>
            <a:endParaRPr lang="en-US" sz="1911" dirty="0"/>
          </a:p>
        </p:txBody>
      </p:sp>
      <p:sp>
        <p:nvSpPr>
          <p:cNvPr id="9" name="Text 5"/>
          <p:cNvSpPr/>
          <p:nvPr/>
        </p:nvSpPr>
        <p:spPr>
          <a:xfrm>
            <a:off x="6033611" y="2123361"/>
            <a:ext cx="2577108" cy="2795707"/>
          </a:xfrm>
          <a:prstGeom prst="rect">
            <a:avLst/>
          </a:prstGeom>
          <a:noFill/>
          <a:ln/>
        </p:spPr>
        <p:txBody>
          <a:bodyPr wrap="square" rtlCol="0" anchor="t"/>
          <a:lstStyle/>
          <a:p>
            <a:pPr indent="0" marL="0">
              <a:lnSpc>
                <a:spcPts val="2446"/>
              </a:lnSpc>
              <a:buNone/>
            </a:pPr>
            <a:r>
              <a:rPr lang="en-US" sz="1529" spc="-31" kern="0" dirty="0">
                <a:solidFill>
                  <a:srgbClr val="272525"/>
                </a:solidFill>
                <a:latin typeface="Source Sans Pro" pitchFamily="34" charset="0"/>
                <a:ea typeface="Source Sans Pro" pitchFamily="34" charset="-122"/>
                <a:cs typeface="Source Sans Pro" pitchFamily="34" charset="-120"/>
              </a:rPr>
              <a:t>Vuforia, artırılmış gerçeklik projelerinde sıklıkla kullanılan bir AR platformudur. Vuforia, çocukların ilgisini çekecek renkli ve eğlenceli içeriklerin tasarlanmasıyla birlikte AR teknikleriyle birleştirilerek interaktif deneyimler sunmayı sağlar.</a:t>
            </a:r>
            <a:endParaRPr lang="en-US" sz="1529" dirty="0"/>
          </a:p>
        </p:txBody>
      </p:sp>
      <p:pic>
        <p:nvPicPr>
          <p:cNvPr id="10" name="Image 2" descr="preencoded.png">    </p:cNvPr>
          <p:cNvPicPr>
            <a:picLocks noChangeAspect="1"/>
          </p:cNvPicPr>
          <p:nvPr/>
        </p:nvPicPr>
        <p:blipFill>
          <a:blip r:embed="rId3"/>
          <a:stretch>
            <a:fillRect/>
          </a:stretch>
        </p:blipFill>
        <p:spPr>
          <a:xfrm>
            <a:off x="6033611" y="5137428"/>
            <a:ext cx="2577108" cy="2025729"/>
          </a:xfrm>
          <a:prstGeom prst="rect">
            <a:avLst/>
          </a:prstGeom>
        </p:spPr>
      </p:pic>
      <p:sp>
        <p:nvSpPr>
          <p:cNvPr id="11" name="Text 6"/>
          <p:cNvSpPr/>
          <p:nvPr/>
        </p:nvSpPr>
        <p:spPr>
          <a:xfrm>
            <a:off x="9091970" y="1626037"/>
            <a:ext cx="1941433" cy="303252"/>
          </a:xfrm>
          <a:prstGeom prst="rect">
            <a:avLst/>
          </a:prstGeom>
          <a:noFill/>
          <a:ln/>
        </p:spPr>
        <p:txBody>
          <a:bodyPr wrap="none" rtlCol="0" anchor="t"/>
          <a:lstStyle/>
          <a:p>
            <a:pPr indent="0" marL="0">
              <a:lnSpc>
                <a:spcPts val="2389"/>
              </a:lnSpc>
              <a:buNone/>
            </a:pPr>
            <a:r>
              <a:rPr lang="en-US" sz="1911" b="1" spc="-38" kern="0" dirty="0">
                <a:solidFill>
                  <a:srgbClr val="FF75D3"/>
                </a:solidFill>
                <a:latin typeface="adonis-web" pitchFamily="34" charset="0"/>
                <a:ea typeface="adonis-web" pitchFamily="34" charset="-122"/>
                <a:cs typeface="adonis-web" pitchFamily="34" charset="-120"/>
              </a:rPr>
              <a:t>Unity</a:t>
            </a:r>
            <a:endParaRPr lang="en-US" sz="1911" dirty="0"/>
          </a:p>
        </p:txBody>
      </p:sp>
      <p:sp>
        <p:nvSpPr>
          <p:cNvPr id="12" name="Text 7"/>
          <p:cNvSpPr/>
          <p:nvPr/>
        </p:nvSpPr>
        <p:spPr>
          <a:xfrm>
            <a:off x="9091970" y="2123361"/>
            <a:ext cx="2577108" cy="3416975"/>
          </a:xfrm>
          <a:prstGeom prst="rect">
            <a:avLst/>
          </a:prstGeom>
          <a:noFill/>
          <a:ln/>
        </p:spPr>
        <p:txBody>
          <a:bodyPr wrap="square" rtlCol="0" anchor="t"/>
          <a:lstStyle/>
          <a:p>
            <a:pPr indent="0" marL="0">
              <a:lnSpc>
                <a:spcPts val="2446"/>
              </a:lnSpc>
              <a:buNone/>
            </a:pPr>
            <a:r>
              <a:rPr lang="en-US" sz="1529" spc="-31" kern="0" dirty="0">
                <a:solidFill>
                  <a:srgbClr val="272525"/>
                </a:solidFill>
                <a:latin typeface="Source Sans Pro" pitchFamily="34" charset="0"/>
                <a:ea typeface="Source Sans Pro" pitchFamily="34" charset="-122"/>
                <a:cs typeface="Source Sans Pro" pitchFamily="34" charset="-120"/>
              </a:rPr>
              <a:t>Unity, artırılmış gerçeklik uygulamalarının oluşturulması için popüler bir oyun motorudur. Unity, AR uygulamalarının geliştirilmesi, grafiklerin ve içeriklerin oluşturulması, ses efektlerinin eklenmesi ve interaktif deneyimlerin oluşturulması gibi birçok özelliğiyle AR projelerinin yapılmasını kolaylaştırır.</a:t>
            </a:r>
            <a:endParaRPr lang="en-US" sz="1529" dirty="0"/>
          </a:p>
        </p:txBody>
      </p:sp>
      <p:pic>
        <p:nvPicPr>
          <p:cNvPr id="13" name="Image 3" descr="preencoded.png">    </p:cNvPr>
          <p:cNvPicPr>
            <a:picLocks noChangeAspect="1"/>
          </p:cNvPicPr>
          <p:nvPr/>
        </p:nvPicPr>
        <p:blipFill>
          <a:blip r:embed="rId4"/>
          <a:stretch>
            <a:fillRect/>
          </a:stretch>
        </p:blipFill>
        <p:spPr>
          <a:xfrm>
            <a:off x="9091970" y="5758696"/>
            <a:ext cx="2577108" cy="1718548"/>
          </a:xfrm>
          <a:prstGeom prst="rect">
            <a:avLst/>
          </a:prstGeom>
        </p:spPr>
      </p:pic>
      <p:pic>
        <p:nvPicPr>
          <p:cNvPr id="14" name="Image 4" descr="preencoded.png">
            <a:hlinkClick r:id="rId6" tooltip=""/>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348389" y="906899"/>
            <a:ext cx="7378898" cy="694373"/>
          </a:xfrm>
          <a:prstGeom prst="rect">
            <a:avLst/>
          </a:prstGeom>
          <a:noFill/>
          <a:ln/>
        </p:spPr>
        <p:txBody>
          <a:bodyPr wrap="none" rtlCol="0" anchor="t"/>
          <a:lstStyle/>
          <a:p>
            <a:pPr indent="0" marL="0">
              <a:lnSpc>
                <a:spcPts val="5468"/>
              </a:lnSpc>
              <a:buNone/>
            </a:pPr>
            <a:r>
              <a:rPr lang="en-US" sz="4374" b="1" spc="-87" kern="0" dirty="0">
                <a:solidFill>
                  <a:srgbClr val="FF75D3"/>
                </a:solidFill>
                <a:latin typeface="adonis-web" pitchFamily="34" charset="0"/>
                <a:ea typeface="adonis-web" pitchFamily="34" charset="-122"/>
                <a:cs typeface="adonis-web" pitchFamily="34" charset="-120"/>
              </a:rPr>
              <a:t>Unity'de Proje geliştirme ortamı</a:t>
            </a:r>
            <a:endParaRPr lang="en-US" sz="4374" dirty="0"/>
          </a:p>
        </p:txBody>
      </p:sp>
      <p:pic>
        <p:nvPicPr>
          <p:cNvPr id="5" name="Image 1" descr="preencoded.png">    </p:cNvPr>
          <p:cNvPicPr>
            <a:picLocks noChangeAspect="1"/>
          </p:cNvPicPr>
          <p:nvPr/>
        </p:nvPicPr>
        <p:blipFill>
          <a:blip r:embed="rId2"/>
          <a:stretch>
            <a:fillRect/>
          </a:stretch>
        </p:blipFill>
        <p:spPr>
          <a:xfrm>
            <a:off x="2348389" y="2045613"/>
            <a:ext cx="9933503" cy="5277088"/>
          </a:xfrm>
          <a:prstGeom prst="rect">
            <a:avLst/>
          </a:prstGeom>
        </p:spPr>
      </p:pic>
      <p:pic>
        <p:nvPicPr>
          <p:cNvPr id="6"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710815" y="566857"/>
            <a:ext cx="9208770" cy="1287304"/>
          </a:xfrm>
          <a:prstGeom prst="rect">
            <a:avLst/>
          </a:prstGeom>
          <a:noFill/>
          <a:ln/>
        </p:spPr>
        <p:txBody>
          <a:bodyPr wrap="square" rtlCol="0" anchor="t"/>
          <a:lstStyle/>
          <a:p>
            <a:pPr indent="0" marL="0">
              <a:lnSpc>
                <a:spcPts val="5069"/>
              </a:lnSpc>
              <a:buNone/>
            </a:pPr>
            <a:r>
              <a:rPr lang="en-US" sz="4055" b="1" spc="-81" kern="0" dirty="0">
                <a:solidFill>
                  <a:srgbClr val="FF75D3"/>
                </a:solidFill>
                <a:latin typeface="adonis-web" pitchFamily="34" charset="0"/>
                <a:ea typeface="adonis-web" pitchFamily="34" charset="-122"/>
                <a:cs typeface="adonis-web" pitchFamily="34" charset="-120"/>
              </a:rPr>
              <a:t>Vuforia'daki oluştudğumuz DataBase(hedefleyen Görüntüler)</a:t>
            </a:r>
            <a:endParaRPr lang="en-US" sz="4055" dirty="0"/>
          </a:p>
        </p:txBody>
      </p:sp>
      <p:pic>
        <p:nvPicPr>
          <p:cNvPr id="5" name="Image 1" descr="preencoded.png">    </p:cNvPr>
          <p:cNvPicPr>
            <a:picLocks noChangeAspect="1"/>
          </p:cNvPicPr>
          <p:nvPr/>
        </p:nvPicPr>
        <p:blipFill>
          <a:blip r:embed="rId2"/>
          <a:stretch>
            <a:fillRect/>
          </a:stretch>
        </p:blipFill>
        <p:spPr>
          <a:xfrm>
            <a:off x="2710815" y="2266117"/>
            <a:ext cx="9208770" cy="5396508"/>
          </a:xfrm>
          <a:prstGeom prst="rect">
            <a:avLst/>
          </a:prstGeom>
        </p:spPr>
      </p:pic>
      <p:pic>
        <p:nvPicPr>
          <p:cNvPr id="6"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30672"/>
          </a:xfrm>
          <a:prstGeom prst="rect">
            <a:avLst/>
          </a:prstGeom>
          <a:solidFill>
            <a:srgbClr val="FFFFFF">
              <a:alpha val="75000"/>
            </a:srgbClr>
          </a:solidFill>
          <a:ln/>
        </p:spPr>
      </p:sp>
      <p:sp>
        <p:nvSpPr>
          <p:cNvPr id="4" name="Text 1"/>
          <p:cNvSpPr/>
          <p:nvPr/>
        </p:nvSpPr>
        <p:spPr>
          <a:xfrm>
            <a:off x="3134201" y="514350"/>
            <a:ext cx="5360075" cy="584359"/>
          </a:xfrm>
          <a:prstGeom prst="rect">
            <a:avLst/>
          </a:prstGeom>
          <a:noFill/>
          <a:ln/>
        </p:spPr>
        <p:txBody>
          <a:bodyPr wrap="none" rtlCol="0" anchor="t"/>
          <a:lstStyle/>
          <a:p>
            <a:pPr indent="0" marL="0">
              <a:lnSpc>
                <a:spcPts val="4602"/>
              </a:lnSpc>
              <a:buNone/>
            </a:pPr>
            <a:r>
              <a:rPr lang="en-US" sz="3682" b="1" spc="-74" kern="0" dirty="0">
                <a:solidFill>
                  <a:srgbClr val="FF75D3"/>
                </a:solidFill>
                <a:latin typeface="adonis-web" pitchFamily="34" charset="0"/>
                <a:ea typeface="adonis-web" pitchFamily="34" charset="-122"/>
                <a:cs typeface="adonis-web" pitchFamily="34" charset="-120"/>
              </a:rPr>
              <a:t>Gerçekteki sayıların kartları</a:t>
            </a:r>
            <a:endParaRPr lang="en-US" sz="3682" dirty="0"/>
          </a:p>
        </p:txBody>
      </p:sp>
      <p:sp>
        <p:nvSpPr>
          <p:cNvPr id="5" name="Text 2"/>
          <p:cNvSpPr/>
          <p:nvPr/>
        </p:nvSpPr>
        <p:spPr>
          <a:xfrm>
            <a:off x="3134201" y="1379220"/>
            <a:ext cx="7366635" cy="292298"/>
          </a:xfrm>
          <a:prstGeom prst="rect">
            <a:avLst/>
          </a:prstGeom>
          <a:noFill/>
          <a:ln/>
        </p:spPr>
        <p:txBody>
          <a:bodyPr wrap="none" rtlCol="0" anchor="t"/>
          <a:lstStyle/>
          <a:p>
            <a:pPr indent="0" marL="0">
              <a:lnSpc>
                <a:spcPts val="2301"/>
              </a:lnSpc>
              <a:buNone/>
            </a:pPr>
            <a:r>
              <a:rPr lang="en-US" sz="1841" b="1" spc="-37" kern="0" dirty="0">
                <a:solidFill>
                  <a:srgbClr val="272525"/>
                </a:solidFill>
                <a:latin typeface="adonis-web" pitchFamily="34" charset="0"/>
                <a:ea typeface="adonis-web" pitchFamily="34" charset="-122"/>
                <a:cs typeface="adonis-web" pitchFamily="34" charset="-120"/>
              </a:rPr>
              <a:t>Kamerayı bir sayıya yönelttiğimizde karşılık gelen 3 boyutlu görüntü belirir.</a:t>
            </a:r>
            <a:endParaRPr lang="en-US" sz="1841" dirty="0"/>
          </a:p>
        </p:txBody>
      </p:sp>
      <p:pic>
        <p:nvPicPr>
          <p:cNvPr id="6" name="Image 1" descr="preencoded.png">    </p:cNvPr>
          <p:cNvPicPr>
            <a:picLocks noChangeAspect="1"/>
          </p:cNvPicPr>
          <p:nvPr/>
        </p:nvPicPr>
        <p:blipFill>
          <a:blip r:embed="rId2"/>
          <a:stretch>
            <a:fillRect/>
          </a:stretch>
        </p:blipFill>
        <p:spPr>
          <a:xfrm>
            <a:off x="3134201" y="1952030"/>
            <a:ext cx="4322683" cy="5764292"/>
          </a:xfrm>
          <a:prstGeom prst="rect">
            <a:avLst/>
          </a:prstGeom>
        </p:spPr>
      </p:pic>
      <p:pic>
        <p:nvPicPr>
          <p:cNvPr id="7"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13</Slides>
  <Notes>13</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2024-01-23T21:41:31Z</dcterms:created>
  <dcterms:modified xsi:type="dcterms:W3CDTF">2024-01-23T21:41:31Z</dcterms:modified>
</cp:coreProperties>
</file>